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6" r:id="rId3"/>
    <p:sldId id="279" r:id="rId4"/>
    <p:sldId id="327" r:id="rId5"/>
    <p:sldId id="299" r:id="rId6"/>
    <p:sldId id="328" r:id="rId7"/>
    <p:sldId id="312" r:id="rId8"/>
    <p:sldId id="300" r:id="rId9"/>
    <p:sldId id="320" r:id="rId10"/>
    <p:sldId id="321" r:id="rId11"/>
    <p:sldId id="333" r:id="rId12"/>
    <p:sldId id="322" r:id="rId13"/>
    <p:sldId id="323" r:id="rId14"/>
    <p:sldId id="301" r:id="rId15"/>
    <p:sldId id="341" r:id="rId16"/>
    <p:sldId id="329" r:id="rId17"/>
    <p:sldId id="330" r:id="rId18"/>
    <p:sldId id="331" r:id="rId19"/>
    <p:sldId id="332" r:id="rId20"/>
    <p:sldId id="334" r:id="rId21"/>
    <p:sldId id="335" r:id="rId22"/>
    <p:sldId id="311" r:id="rId23"/>
    <p:sldId id="318" r:id="rId24"/>
    <p:sldId id="307" r:id="rId25"/>
    <p:sldId id="360" r:id="rId26"/>
    <p:sldId id="361" r:id="rId27"/>
    <p:sldId id="362" r:id="rId28"/>
    <p:sldId id="363" r:id="rId29"/>
    <p:sldId id="364" r:id="rId30"/>
    <p:sldId id="365" r:id="rId31"/>
    <p:sldId id="343" r:id="rId32"/>
    <p:sldId id="344" r:id="rId33"/>
    <p:sldId id="345" r:id="rId34"/>
    <p:sldId id="346" r:id="rId35"/>
    <p:sldId id="358" r:id="rId36"/>
    <p:sldId id="359" r:id="rId37"/>
    <p:sldId id="350" r:id="rId38"/>
    <p:sldId id="351" r:id="rId39"/>
    <p:sldId id="352" r:id="rId40"/>
    <p:sldId id="353" r:id="rId41"/>
    <p:sldId id="354" r:id="rId42"/>
    <p:sldId id="357" r:id="rId43"/>
    <p:sldId id="303" r:id="rId44"/>
    <p:sldId id="304" r:id="rId45"/>
    <p:sldId id="315" r:id="rId46"/>
    <p:sldId id="316" r:id="rId47"/>
    <p:sldId id="317" r:id="rId48"/>
    <p:sldId id="310" r:id="rId4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D87"/>
    <a:srgbClr val="D60000"/>
    <a:srgbClr val="00FFCC"/>
    <a:srgbClr val="3C89CF"/>
    <a:srgbClr val="2A9690"/>
    <a:srgbClr val="FF1515"/>
    <a:srgbClr val="BA5D26"/>
    <a:srgbClr val="CD9E6A"/>
    <a:srgbClr val="C00000"/>
    <a:srgbClr val="BFD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2" autoAdjust="0"/>
  </p:normalViewPr>
  <p:slideViewPr>
    <p:cSldViewPr snapToGrid="0">
      <p:cViewPr varScale="1">
        <p:scale>
          <a:sx n="77" d="100"/>
          <a:sy n="77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289379366304407E-2"/>
          <c:y val="3.0656000954195968E-2"/>
          <c:w val="0.96999999892627065"/>
          <c:h val="0.8994097077060262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A9690"/>
            </a:solidFill>
            <a:ln>
              <a:noFill/>
            </a:ln>
            <a:effectLst/>
          </c:spPr>
          <c:dPt>
            <c:idx val="0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1.3636364124422482E-3"/>
                  <c:y val="-3.0354133549822315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36364124422482E-3"/>
                  <c:y val="-0.13406408984504856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72728248844973E-3"/>
                  <c:y val="-0.3364249801771974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ctr" defTabSz="914400" rtl="0" eaLnBrk="1" latinLnBrk="0" hangingPunct="1">
                  <a:defRPr lang="ru-RU" sz="3200" b="1" i="0" u="none" strike="noStrike" kern="1200" baseline="0">
                    <a:ln w="127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конкурсный отбор</c:v>
                </c:pt>
                <c:pt idx="1">
                  <c:v>II конкурсный отбор</c:v>
                </c:pt>
                <c:pt idx="2">
                  <c:v>III конкурсный отбор</c:v>
                </c:pt>
                <c:pt idx="3">
                  <c:v>IV конкурсный отбор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56</c:v>
                </c:pt>
                <c:pt idx="2">
                  <c:v>121</c:v>
                </c:pt>
                <c:pt idx="3">
                  <c:v>228</c:v>
                </c:pt>
              </c:numCache>
            </c:numRef>
          </c:val>
        </c:ser>
        <c:dLbls>
          <c:showVal val="1"/>
        </c:dLbls>
        <c:gapWidth val="79"/>
        <c:overlap val="100"/>
        <c:axId val="148416000"/>
        <c:axId val="148417536"/>
      </c:barChart>
      <c:catAx>
        <c:axId val="1484160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17536"/>
        <c:crosses val="autoZero"/>
        <c:auto val="1"/>
        <c:lblAlgn val="ctr"/>
        <c:lblOffset val="100"/>
      </c:catAx>
      <c:valAx>
        <c:axId val="148417536"/>
        <c:scaling>
          <c:orientation val="minMax"/>
        </c:scaling>
        <c:delete val="1"/>
        <c:axPos val="l"/>
        <c:numFmt formatCode="General" sourceLinked="1"/>
        <c:tickLblPos val="none"/>
        <c:crossAx val="1484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1.1336508637737936E-2"/>
          <c:y val="4.9162426392727221E-2"/>
          <c:w val="0.97732698272452412"/>
          <c:h val="0.8748592782730583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647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2A96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3FB0A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90D4C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</c:ser>
        <c:dLbls/>
        <c:gapWidth val="30"/>
        <c:overlap val="100"/>
        <c:axId val="156919296"/>
        <c:axId val="156920832"/>
      </c:barChart>
      <c:catAx>
        <c:axId val="1569192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920832"/>
        <c:crosses val="autoZero"/>
        <c:auto val="1"/>
        <c:lblAlgn val="ctr"/>
        <c:lblOffset val="100"/>
      </c:catAx>
      <c:valAx>
        <c:axId val="1569208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69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12700"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851526308255939E-2"/>
          <c:y val="3.9566507370900707E-2"/>
          <c:w val="0.96999999892627065"/>
          <c:h val="0.8994097077060261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A9690"/>
            </a:solidFill>
            <a:ln>
              <a:noFill/>
            </a:ln>
            <a:effectLst/>
          </c:spPr>
          <c:dPt>
            <c:idx val="0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2A969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ctr" defTabSz="914400" rtl="0" eaLnBrk="1" latinLnBrk="0" hangingPunct="1">
                    <a:defRPr lang="ru-RU" sz="3200" b="1" i="0" u="none" strike="noStrike" kern="1200" baseline="0"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6446601781135969E-3"/>
                  <c:y val="-1.0305491801193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ctr" defTabSz="914400" rtl="0" eaLnBrk="1" latinLnBrk="0" hangingPunct="1">
                    <a:defRPr lang="en-US" sz="3200" b="1" i="0" u="none" strike="noStrike" kern="1200" baseline="0"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36364124422482E-3"/>
                  <c:y val="-0.134064089845048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ctr" defTabSz="914400" rtl="0" eaLnBrk="1" latinLnBrk="0" hangingPunct="1">
                    <a:defRPr lang="en-US" sz="3200" b="1" i="0" u="none" strike="noStrike" kern="1200" baseline="0"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72728248844973E-3"/>
                  <c:y val="-0.33642498017719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ctr" defTabSz="914400" rtl="0" eaLnBrk="1" latinLnBrk="0" hangingPunct="1">
                    <a:defRPr lang="en-US" sz="3200" b="1" i="0" u="none" strike="noStrike" kern="1200" baseline="0"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конкурсный отбор</c:v>
                </c:pt>
                <c:pt idx="1">
                  <c:v>II конкурсный отбор</c:v>
                </c:pt>
                <c:pt idx="2">
                  <c:v>III конкурсный отбор</c:v>
                </c:pt>
                <c:pt idx="3">
                  <c:v>IV конкурсный отбор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29</c:v>
                </c:pt>
                <c:pt idx="3">
                  <c:v>52</c:v>
                </c:pt>
              </c:numCache>
            </c:numRef>
          </c:val>
        </c:ser>
        <c:dLbls>
          <c:showVal val="1"/>
        </c:dLbls>
        <c:gapWidth val="79"/>
        <c:overlap val="100"/>
        <c:axId val="157143040"/>
        <c:axId val="157144576"/>
      </c:barChart>
      <c:catAx>
        <c:axId val="1571430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44576"/>
        <c:crosses val="autoZero"/>
        <c:auto val="1"/>
        <c:lblAlgn val="ctr"/>
        <c:lblOffset val="100"/>
      </c:catAx>
      <c:valAx>
        <c:axId val="157144576"/>
        <c:scaling>
          <c:orientation val="minMax"/>
        </c:scaling>
        <c:delete val="1"/>
        <c:axPos val="l"/>
        <c:numFmt formatCode="General" sourceLinked="1"/>
        <c:tickLblPos val="none"/>
        <c:crossAx val="15714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8646038385826781E-2"/>
          <c:y val="1.7592520779878076E-2"/>
          <c:w val="0.95463660929052574"/>
          <c:h val="0.96481495844024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Вклад населения</c:v>
                </c:pt>
                <c:pt idx="1">
                  <c:v>Спонсорская помощь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2.8</c:v>
                </c:pt>
                <c:pt idx="1">
                  <c:v>2.6</c:v>
                </c:pt>
                <c:pt idx="2">
                  <c:v>10.6</c:v>
                </c:pt>
                <c:pt idx="3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Вклад населения</c:v>
                </c:pt>
                <c:pt idx="1">
                  <c:v>Спонсорская помощь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8.3000000000000007</c:v>
                </c:pt>
                <c:pt idx="3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3"/>
          </c:dPt>
          <c:dLbls>
            <c:dLbl>
              <c:idx val="3"/>
              <c:layout>
                <c:manualLayout>
                  <c:x val="1.110564913730717E-3"/>
                  <c:y val="-2.5984548174341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Вклад населения</c:v>
                </c:pt>
                <c:pt idx="1">
                  <c:v>Спонсорская помощь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9</c:v>
                </c:pt>
                <c:pt idx="1">
                  <c:v>7.6</c:v>
                </c:pt>
                <c:pt idx="2">
                  <c:v>18.3</c:v>
                </c:pt>
                <c:pt idx="3">
                  <c:v>77.5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Вклад населения</c:v>
                </c:pt>
                <c:pt idx="1">
                  <c:v>Спонсорская помощь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18.399999999999999</c:v>
                </c:pt>
                <c:pt idx="1">
                  <c:v>14.6</c:v>
                </c:pt>
                <c:pt idx="2">
                  <c:v>51.4</c:v>
                </c:pt>
                <c:pt idx="3">
                  <c:v>80</c:v>
                </c:pt>
              </c:numCache>
            </c:numRef>
          </c:val>
        </c:ser>
        <c:dLbls>
          <c:showVal val="1"/>
        </c:dLbls>
        <c:gapWidth val="100"/>
        <c:overlap val="-4"/>
        <c:axId val="157611904"/>
        <c:axId val="157613440"/>
      </c:barChart>
      <c:catAx>
        <c:axId val="1576119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7613440"/>
        <c:crosses val="autoZero"/>
        <c:auto val="1"/>
        <c:lblAlgn val="ctr"/>
        <c:lblOffset val="100"/>
      </c:catAx>
      <c:valAx>
        <c:axId val="157613440"/>
        <c:scaling>
          <c:orientation val="minMax"/>
        </c:scaling>
        <c:delete val="1"/>
        <c:axPos val="l"/>
        <c:numFmt formatCode="#\ ##0.0" sourceLinked="1"/>
        <c:majorTickMark val="none"/>
        <c:tickLblPos val="none"/>
        <c:crossAx val="1576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15262461907565"/>
          <c:y val="0.24860602712195254"/>
          <c:w val="0.50249414148176452"/>
          <c:h val="8.434356661331779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0525D-7E98-4E79-96C4-2328053D36B5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</dgm:pt>
    <dgm:pt modelId="{B37D1DCF-967B-46D1-82B2-C652AFB1BAC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ru-RU" sz="4400" b="1" kern="12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Инициативный платеж</a:t>
          </a:r>
          <a:endParaRPr lang="ru-RU" sz="4400" b="1" kern="1200" dirty="0">
            <a:ln w="3175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F329CFC8-2681-4476-B896-B7C7EBFA7E6D}" type="parTrans" cxnId="{65B95599-2D1E-4141-8C1B-F756E28EDF98}">
      <dgm:prSet/>
      <dgm:spPr/>
      <dgm:t>
        <a:bodyPr/>
        <a:lstStyle/>
        <a:p>
          <a:endParaRPr lang="ru-RU"/>
        </a:p>
      </dgm:t>
    </dgm:pt>
    <dgm:pt modelId="{9DDED4F6-7623-40ED-A633-04743979C33A}" type="sibTrans" cxnId="{65B95599-2D1E-4141-8C1B-F756E28EDF98}">
      <dgm:prSet/>
      <dgm:spPr/>
      <dgm:t>
        <a:bodyPr/>
        <a:lstStyle/>
        <a:p>
          <a:endParaRPr lang="ru-RU"/>
        </a:p>
      </dgm:t>
    </dgm:pt>
    <dgm:pt modelId="{A0328902-422D-4074-B0F0-93A56D54759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algn="ctr" defTabSz="914400" rtl="0" eaLnBrk="1" latinLnBrk="0" hangingPunct="1"/>
          <a:r>
            <a:rPr lang="ru-RU" sz="4400" b="1" kern="12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Инициативный проект</a:t>
          </a:r>
          <a:endParaRPr lang="ru-RU" sz="4400" b="1" kern="1200" dirty="0">
            <a:ln w="3175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9A7D2B9C-8F10-447C-9F9F-29F101E6FCCE}" type="parTrans" cxnId="{6437E6F4-32E7-416B-B52F-4C12D2F7702D}">
      <dgm:prSet/>
      <dgm:spPr/>
      <dgm:t>
        <a:bodyPr/>
        <a:lstStyle/>
        <a:p>
          <a:endParaRPr lang="ru-RU"/>
        </a:p>
      </dgm:t>
    </dgm:pt>
    <dgm:pt modelId="{44713111-3C0D-41DD-BFB7-541194D30393}" type="sibTrans" cxnId="{6437E6F4-32E7-416B-B52F-4C12D2F7702D}">
      <dgm:prSet/>
      <dgm:spPr/>
      <dgm:t>
        <a:bodyPr/>
        <a:lstStyle/>
        <a:p>
          <a:endParaRPr lang="ru-RU"/>
        </a:p>
      </dgm:t>
    </dgm:pt>
    <dgm:pt modelId="{B823C554-52F8-47C5-81A8-5121FE869503}" type="pres">
      <dgm:prSet presAssocID="{A2E0525D-7E98-4E79-96C4-2328053D36B5}" presName="linearFlow" presStyleCnt="0">
        <dgm:presLayoutVars>
          <dgm:dir/>
          <dgm:resizeHandles val="exact"/>
        </dgm:presLayoutVars>
      </dgm:prSet>
      <dgm:spPr/>
    </dgm:pt>
    <dgm:pt modelId="{41D70001-65F3-42B0-9347-7DC487678816}" type="pres">
      <dgm:prSet presAssocID="{B37D1DCF-967B-46D1-82B2-C652AFB1BAC7}" presName="composite" presStyleCnt="0"/>
      <dgm:spPr/>
    </dgm:pt>
    <dgm:pt modelId="{1E291C2A-8E28-49B9-871D-E54095770BA4}" type="pres">
      <dgm:prSet presAssocID="{B37D1DCF-967B-46D1-82B2-C652AFB1BAC7}" presName="imgShp" presStyleLbl="fgImgPlace1" presStyleIdx="0" presStyleCnt="2"/>
      <dgm:spPr>
        <a:solidFill>
          <a:schemeClr val="bg1"/>
        </a:solidFill>
      </dgm:spPr>
    </dgm:pt>
    <dgm:pt modelId="{E643B81C-642F-43F1-83CF-3D334D4BE48A}" type="pres">
      <dgm:prSet presAssocID="{B37D1DCF-967B-46D1-82B2-C652AFB1BAC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09DE6-8706-497B-986B-E14F9EDCE709}" type="pres">
      <dgm:prSet presAssocID="{9DDED4F6-7623-40ED-A633-04743979C33A}" presName="spacing" presStyleCnt="0"/>
      <dgm:spPr/>
    </dgm:pt>
    <dgm:pt modelId="{3C954F49-7457-47FA-A249-9B8CBFC3556D}" type="pres">
      <dgm:prSet presAssocID="{A0328902-422D-4074-B0F0-93A56D54759C}" presName="composite" presStyleCnt="0"/>
      <dgm:spPr/>
    </dgm:pt>
    <dgm:pt modelId="{3E7A37B5-5240-4F45-8E2D-06DD8A45711E}" type="pres">
      <dgm:prSet presAssocID="{A0328902-422D-4074-B0F0-93A56D54759C}" presName="imgShp" presStyleLbl="fgImgPlace1" presStyleIdx="1" presStyleCnt="2"/>
      <dgm:spPr>
        <a:solidFill>
          <a:schemeClr val="bg1"/>
        </a:solidFill>
      </dgm:spPr>
    </dgm:pt>
    <dgm:pt modelId="{B06D2206-98C2-48E4-8C42-EE8FC9B0B7A2}" type="pres">
      <dgm:prSet presAssocID="{A0328902-422D-4074-B0F0-93A56D54759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97F22-B182-4099-A327-A38E06F4F251}" type="presOf" srcId="{A2E0525D-7E98-4E79-96C4-2328053D36B5}" destId="{B823C554-52F8-47C5-81A8-5121FE869503}" srcOrd="0" destOrd="0" presId="urn:microsoft.com/office/officeart/2005/8/layout/vList3#1"/>
    <dgm:cxn modelId="{5BAA7EAF-BCEB-4C18-908E-D8B5859369BB}" type="presOf" srcId="{A0328902-422D-4074-B0F0-93A56D54759C}" destId="{B06D2206-98C2-48E4-8C42-EE8FC9B0B7A2}" srcOrd="0" destOrd="0" presId="urn:microsoft.com/office/officeart/2005/8/layout/vList3#1"/>
    <dgm:cxn modelId="{6437E6F4-32E7-416B-B52F-4C12D2F7702D}" srcId="{A2E0525D-7E98-4E79-96C4-2328053D36B5}" destId="{A0328902-422D-4074-B0F0-93A56D54759C}" srcOrd="1" destOrd="0" parTransId="{9A7D2B9C-8F10-447C-9F9F-29F101E6FCCE}" sibTransId="{44713111-3C0D-41DD-BFB7-541194D30393}"/>
    <dgm:cxn modelId="{65B95599-2D1E-4141-8C1B-F756E28EDF98}" srcId="{A2E0525D-7E98-4E79-96C4-2328053D36B5}" destId="{B37D1DCF-967B-46D1-82B2-C652AFB1BAC7}" srcOrd="0" destOrd="0" parTransId="{F329CFC8-2681-4476-B896-B7C7EBFA7E6D}" sibTransId="{9DDED4F6-7623-40ED-A633-04743979C33A}"/>
    <dgm:cxn modelId="{26E4BF76-3AA0-44C4-92A9-36C195680C05}" type="presOf" srcId="{B37D1DCF-967B-46D1-82B2-C652AFB1BAC7}" destId="{E643B81C-642F-43F1-83CF-3D334D4BE48A}" srcOrd="0" destOrd="0" presId="urn:microsoft.com/office/officeart/2005/8/layout/vList3#1"/>
    <dgm:cxn modelId="{F7BF9776-0FF7-4BF9-B92E-4C2201CFBC8D}" type="presParOf" srcId="{B823C554-52F8-47C5-81A8-5121FE869503}" destId="{41D70001-65F3-42B0-9347-7DC487678816}" srcOrd="0" destOrd="0" presId="urn:microsoft.com/office/officeart/2005/8/layout/vList3#1"/>
    <dgm:cxn modelId="{EBB621F0-01D6-4628-A064-8CAA24375A69}" type="presParOf" srcId="{41D70001-65F3-42B0-9347-7DC487678816}" destId="{1E291C2A-8E28-49B9-871D-E54095770BA4}" srcOrd="0" destOrd="0" presId="urn:microsoft.com/office/officeart/2005/8/layout/vList3#1"/>
    <dgm:cxn modelId="{55AB2E36-64D9-4200-9ECD-604627D39398}" type="presParOf" srcId="{41D70001-65F3-42B0-9347-7DC487678816}" destId="{E643B81C-642F-43F1-83CF-3D334D4BE48A}" srcOrd="1" destOrd="0" presId="urn:microsoft.com/office/officeart/2005/8/layout/vList3#1"/>
    <dgm:cxn modelId="{79FF7084-84AE-46E1-A5D8-D99C293097D4}" type="presParOf" srcId="{B823C554-52F8-47C5-81A8-5121FE869503}" destId="{30709DE6-8706-497B-986B-E14F9EDCE709}" srcOrd="1" destOrd="0" presId="urn:microsoft.com/office/officeart/2005/8/layout/vList3#1"/>
    <dgm:cxn modelId="{70E2A7F3-AF76-4933-BE27-2C319579DF0C}" type="presParOf" srcId="{B823C554-52F8-47C5-81A8-5121FE869503}" destId="{3C954F49-7457-47FA-A249-9B8CBFC3556D}" srcOrd="2" destOrd="0" presId="urn:microsoft.com/office/officeart/2005/8/layout/vList3#1"/>
    <dgm:cxn modelId="{5C1AC432-C2C1-427B-8381-B9F9742434A5}" type="presParOf" srcId="{3C954F49-7457-47FA-A249-9B8CBFC3556D}" destId="{3E7A37B5-5240-4F45-8E2D-06DD8A45711E}" srcOrd="0" destOrd="0" presId="urn:microsoft.com/office/officeart/2005/8/layout/vList3#1"/>
    <dgm:cxn modelId="{E914D6EE-CC7A-4416-B4EE-91CD283D3FAC}" type="presParOf" srcId="{3C954F49-7457-47FA-A249-9B8CBFC3556D}" destId="{B06D2206-98C2-48E4-8C42-EE8FC9B0B7A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DF883-3808-484E-8663-189096F54F00}" type="doc">
      <dgm:prSet loTypeId="urn:microsoft.com/office/officeart/2005/8/layout/vList3#3" loCatId="list" qsTypeId="urn:microsoft.com/office/officeart/2005/8/quickstyle/simple1" qsCatId="simple" csTypeId="urn:microsoft.com/office/officeart/2005/8/colors/accent0_1" csCatId="mainScheme" phldr="1"/>
      <dgm:spPr/>
    </dgm:pt>
    <dgm:pt modelId="{225067F4-322E-451C-A5CF-DF31919BB577}">
      <dgm:prSet phldrT="[Текст]" custT="1"/>
      <dgm:spPr/>
      <dgm:t>
        <a:bodyPr/>
        <a:lstStyle/>
        <a:p>
          <a:r>
            <a:rPr lang="ru-RU" sz="2000" dirty="0" smtClean="0"/>
            <a:t>объекты частной коммерческой деятельности</a:t>
          </a:r>
          <a:endParaRPr lang="ru-RU" sz="2000" dirty="0"/>
        </a:p>
      </dgm:t>
    </dgm:pt>
    <dgm:pt modelId="{67AA570E-A995-4C94-B7E5-E1371814BBC8}" type="parTrans" cxnId="{44AE61D8-13B6-4488-BA9C-2F3098CD4F6F}">
      <dgm:prSet/>
      <dgm:spPr/>
      <dgm:t>
        <a:bodyPr/>
        <a:lstStyle/>
        <a:p>
          <a:endParaRPr lang="ru-RU"/>
        </a:p>
      </dgm:t>
    </dgm:pt>
    <dgm:pt modelId="{7814DEC5-6D4A-4D78-B0BB-8E9AB2DFE337}" type="sibTrans" cxnId="{44AE61D8-13B6-4488-BA9C-2F3098CD4F6F}">
      <dgm:prSet/>
      <dgm:spPr/>
      <dgm:t>
        <a:bodyPr/>
        <a:lstStyle/>
        <a:p>
          <a:endParaRPr lang="ru-RU"/>
        </a:p>
      </dgm:t>
    </dgm:pt>
    <dgm:pt modelId="{36E0B3D7-2757-4460-AF43-FE6EBDA15497}">
      <dgm:prSet phldrT="[Текст]" custT="1"/>
      <dgm:spPr/>
      <dgm:t>
        <a:bodyPr/>
        <a:lstStyle/>
        <a:p>
          <a:r>
            <a:rPr lang="ru-RU" sz="2000" dirty="0" smtClean="0"/>
            <a:t>ремонт или строительство объектов культового и религиозного назначения</a:t>
          </a:r>
          <a:endParaRPr lang="ru-RU" sz="2000" dirty="0"/>
        </a:p>
      </dgm:t>
    </dgm:pt>
    <dgm:pt modelId="{4689CEAA-D278-474B-A926-7FE2A21CB89F}" type="parTrans" cxnId="{C9B8B479-8ABC-4FCE-89DC-934784197977}">
      <dgm:prSet/>
      <dgm:spPr/>
      <dgm:t>
        <a:bodyPr/>
        <a:lstStyle/>
        <a:p>
          <a:endParaRPr lang="ru-RU"/>
        </a:p>
      </dgm:t>
    </dgm:pt>
    <dgm:pt modelId="{976C8DBA-E5FC-4518-9A2C-D53CAFAE74BD}" type="sibTrans" cxnId="{C9B8B479-8ABC-4FCE-89DC-934784197977}">
      <dgm:prSet/>
      <dgm:spPr/>
      <dgm:t>
        <a:bodyPr/>
        <a:lstStyle/>
        <a:p>
          <a:endParaRPr lang="ru-RU"/>
        </a:p>
      </dgm:t>
    </dgm:pt>
    <dgm:pt modelId="{FFAD23E8-E773-4743-A812-768DB2B074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проекты, которые служат интересам отдельных этнических групп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и создают риск межэтнических конфликтов</a:t>
          </a:r>
          <a:endParaRPr lang="ru-RU" sz="1800" dirty="0"/>
        </a:p>
      </dgm:t>
    </dgm:pt>
    <dgm:pt modelId="{2888D3FF-E70D-4288-9958-BA571DDF3154}" type="parTrans" cxnId="{EFAFD2F5-81C8-4DDC-8394-5E4C9342E788}">
      <dgm:prSet/>
      <dgm:spPr/>
      <dgm:t>
        <a:bodyPr/>
        <a:lstStyle/>
        <a:p>
          <a:endParaRPr lang="ru-RU"/>
        </a:p>
      </dgm:t>
    </dgm:pt>
    <dgm:pt modelId="{2D75581B-A010-405C-AE3F-9E63BF83148C}" type="sibTrans" cxnId="{EFAFD2F5-81C8-4DDC-8394-5E4C9342E788}">
      <dgm:prSet/>
      <dgm:spPr/>
      <dgm:t>
        <a:bodyPr/>
        <a:lstStyle/>
        <a:p>
          <a:endParaRPr lang="ru-RU"/>
        </a:p>
      </dgm:t>
    </dgm:pt>
    <dgm:pt modelId="{96518073-56C7-4D95-8FB7-925ED87B1E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проекты, которые могут иметь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негативное воздействие на окружающую среду</a:t>
          </a:r>
          <a:endParaRPr lang="ru-RU" sz="1800" dirty="0"/>
        </a:p>
      </dgm:t>
    </dgm:pt>
    <dgm:pt modelId="{7F6705DF-8C89-448D-98AB-3F9A7CA25B38}" type="parTrans" cxnId="{0E102221-44D6-47D5-9C5B-D23369061A61}">
      <dgm:prSet/>
      <dgm:spPr/>
      <dgm:t>
        <a:bodyPr/>
        <a:lstStyle/>
        <a:p>
          <a:endParaRPr lang="ru-RU"/>
        </a:p>
      </dgm:t>
    </dgm:pt>
    <dgm:pt modelId="{7612CBBD-405E-4DB4-A4F4-FD1595AD0A5E}" type="sibTrans" cxnId="{0E102221-44D6-47D5-9C5B-D23369061A61}">
      <dgm:prSet/>
      <dgm:spPr/>
      <dgm:t>
        <a:bodyPr/>
        <a:lstStyle/>
        <a:p>
          <a:endParaRPr lang="ru-RU"/>
        </a:p>
      </dgm:t>
    </dgm:pt>
    <dgm:pt modelId="{FF2B38F9-D619-43DF-8997-825991683FFD}">
      <dgm:prSet phldrT="[Текст]" custT="1"/>
      <dgm:spPr/>
      <dgm:t>
        <a:bodyPr/>
        <a:lstStyle/>
        <a:p>
          <a:r>
            <a:rPr lang="ru-RU" sz="1800" dirty="0" smtClean="0"/>
            <a:t>ремонт или строительство административных зданий, сооружений, </a:t>
          </a:r>
        </a:p>
        <a:p>
          <a:r>
            <a:rPr lang="ru-RU" sz="1800" dirty="0" smtClean="0"/>
            <a:t>являющихся частной собственностью</a:t>
          </a:r>
          <a:endParaRPr lang="ru-RU" sz="1800" dirty="0"/>
        </a:p>
      </dgm:t>
    </dgm:pt>
    <dgm:pt modelId="{12B44114-5594-4C09-9599-D8176DBEF42E}" type="parTrans" cxnId="{8D6F0029-01AC-45B5-984A-1C5E56C84E50}">
      <dgm:prSet/>
      <dgm:spPr/>
      <dgm:t>
        <a:bodyPr/>
        <a:lstStyle/>
        <a:p>
          <a:endParaRPr lang="ru-RU"/>
        </a:p>
      </dgm:t>
    </dgm:pt>
    <dgm:pt modelId="{CA510E6A-4188-4FC6-B3F7-EC86F08DEEDA}" type="sibTrans" cxnId="{8D6F0029-01AC-45B5-984A-1C5E56C84E50}">
      <dgm:prSet/>
      <dgm:spPr/>
      <dgm:t>
        <a:bodyPr/>
        <a:lstStyle/>
        <a:p>
          <a:endParaRPr lang="ru-RU"/>
        </a:p>
      </dgm:t>
    </dgm:pt>
    <dgm:pt modelId="{57293F87-56E1-4396-82E1-D43F1980C7E9}">
      <dgm:prSet phldrT="[Текст]" custT="1"/>
      <dgm:spPr/>
      <dgm:t>
        <a:bodyPr/>
        <a:lstStyle/>
        <a:p>
          <a:r>
            <a:rPr lang="ru-RU" sz="1800" dirty="0" smtClean="0"/>
            <a:t>закупка оборудования или транспортных средств для нужд администраций муниципалитетов, общественных организаций</a:t>
          </a:r>
          <a:endParaRPr lang="ru-RU" sz="1800" dirty="0"/>
        </a:p>
      </dgm:t>
    </dgm:pt>
    <dgm:pt modelId="{FF38D819-A77D-4CE6-8DA7-199F70C4DA19}" type="parTrans" cxnId="{98FBE0BE-321E-4390-99F4-C61A6E47BA61}">
      <dgm:prSet/>
      <dgm:spPr/>
      <dgm:t>
        <a:bodyPr/>
        <a:lstStyle/>
        <a:p>
          <a:endParaRPr lang="ru-RU"/>
        </a:p>
      </dgm:t>
    </dgm:pt>
    <dgm:pt modelId="{0C6A07AD-2E85-4CF1-B4A6-7B50A99D06E5}" type="sibTrans" cxnId="{98FBE0BE-321E-4390-99F4-C61A6E47BA61}">
      <dgm:prSet/>
      <dgm:spPr/>
      <dgm:t>
        <a:bodyPr/>
        <a:lstStyle/>
        <a:p>
          <a:endParaRPr lang="ru-RU"/>
        </a:p>
      </dgm:t>
    </dgm:pt>
    <dgm:pt modelId="{241A8932-EB2F-4A9E-8E2C-16DEF4EFB31B}" type="pres">
      <dgm:prSet presAssocID="{659DF883-3808-484E-8663-189096F54F00}" presName="linearFlow" presStyleCnt="0">
        <dgm:presLayoutVars>
          <dgm:dir/>
          <dgm:resizeHandles val="exact"/>
        </dgm:presLayoutVars>
      </dgm:prSet>
      <dgm:spPr/>
    </dgm:pt>
    <dgm:pt modelId="{974BD898-09FE-4F38-9681-1253F0602D22}" type="pres">
      <dgm:prSet presAssocID="{225067F4-322E-451C-A5CF-DF31919BB577}" presName="composite" presStyleCnt="0"/>
      <dgm:spPr/>
    </dgm:pt>
    <dgm:pt modelId="{B76F970B-5E3B-4FA5-B65E-B52FBAB56892}" type="pres">
      <dgm:prSet presAssocID="{225067F4-322E-451C-A5CF-DF31919BB577}" presName="imgShp" presStyleLbl="fgImgPlace1" presStyleIdx="0" presStyleCnt="6" custLinFactX="-1093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1091BE-847D-43CE-9A01-A870F49F6973}" type="pres">
      <dgm:prSet presAssocID="{225067F4-322E-451C-A5CF-DF31919BB577}" presName="txShp" presStyleLbl="node1" presStyleIdx="0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C36AE-A0C8-4DCB-94BE-95217334D545}" type="pres">
      <dgm:prSet presAssocID="{7814DEC5-6D4A-4D78-B0BB-8E9AB2DFE337}" presName="spacing" presStyleCnt="0"/>
      <dgm:spPr/>
    </dgm:pt>
    <dgm:pt modelId="{59C900D7-6E12-4D66-A259-89FBDC220097}" type="pres">
      <dgm:prSet presAssocID="{36E0B3D7-2757-4460-AF43-FE6EBDA15497}" presName="composite" presStyleCnt="0"/>
      <dgm:spPr/>
    </dgm:pt>
    <dgm:pt modelId="{41405C52-58E5-4DE5-A57F-DA2FDE361273}" type="pres">
      <dgm:prSet presAssocID="{36E0B3D7-2757-4460-AF43-FE6EBDA15497}" presName="imgShp" presStyleLbl="fgImgPlace1" presStyleIdx="1" presStyleCnt="6" custLinFactX="-1093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316E48-2499-47F8-A0D7-AB5EEDD2DD40}" type="pres">
      <dgm:prSet presAssocID="{36E0B3D7-2757-4460-AF43-FE6EBDA15497}" presName="txShp" presStyleLbl="node1" presStyleIdx="1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12A1-C88A-45C8-8A7A-96833A5A02B0}" type="pres">
      <dgm:prSet presAssocID="{976C8DBA-E5FC-4518-9A2C-D53CAFAE74BD}" presName="spacing" presStyleCnt="0"/>
      <dgm:spPr/>
    </dgm:pt>
    <dgm:pt modelId="{E6EE6A58-553A-461A-9FE9-E72E9D6F1189}" type="pres">
      <dgm:prSet presAssocID="{FFAD23E8-E773-4743-A812-768DB2B07429}" presName="composite" presStyleCnt="0"/>
      <dgm:spPr/>
    </dgm:pt>
    <dgm:pt modelId="{8655C015-C885-4194-8616-9D0FF83FB7B2}" type="pres">
      <dgm:prSet presAssocID="{FFAD23E8-E773-4743-A812-768DB2B07429}" presName="imgShp" presStyleLbl="fgImgPlace1" presStyleIdx="2" presStyleCnt="6" custLinFactX="-1093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2A92BE-EFEB-457E-BCE2-8C373A51AF94}" type="pres">
      <dgm:prSet presAssocID="{FFAD23E8-E773-4743-A812-768DB2B07429}" presName="txShp" presStyleLbl="node1" presStyleIdx="2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A1BB0-2730-4CFA-82DD-28D52399EEFD}" type="pres">
      <dgm:prSet presAssocID="{2D75581B-A010-405C-AE3F-9E63BF83148C}" presName="spacing" presStyleCnt="0"/>
      <dgm:spPr/>
    </dgm:pt>
    <dgm:pt modelId="{E52FB8E6-70B8-4DBB-9CE1-C58E7B9BF7C1}" type="pres">
      <dgm:prSet presAssocID="{96518073-56C7-4D95-8FB7-925ED87B1EFE}" presName="composite" presStyleCnt="0"/>
      <dgm:spPr/>
    </dgm:pt>
    <dgm:pt modelId="{8C0FF2AB-0C14-4FC6-A182-3CBD7BB5B84A}" type="pres">
      <dgm:prSet presAssocID="{96518073-56C7-4D95-8FB7-925ED87B1EFE}" presName="imgShp" presStyleLbl="fgImgPlace1" presStyleIdx="3" presStyleCnt="6" custLinFactX="-1093" custLinFactNeighborX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FEA6FF7-B416-40A2-BD02-C1AED17D37ED}" type="pres">
      <dgm:prSet presAssocID="{96518073-56C7-4D95-8FB7-925ED87B1EFE}" presName="txShp" presStyleLbl="node1" presStyleIdx="3" presStyleCnt="6" custScaleX="121955" custLinFactNeighborX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F6074-375A-42AF-9C3F-3BCBFC72A9D6}" type="pres">
      <dgm:prSet presAssocID="{7612CBBD-405E-4DB4-A4F4-FD1595AD0A5E}" presName="spacing" presStyleCnt="0"/>
      <dgm:spPr/>
    </dgm:pt>
    <dgm:pt modelId="{7362DF52-150A-49FC-8BD5-DC60FADDAB25}" type="pres">
      <dgm:prSet presAssocID="{FF2B38F9-D619-43DF-8997-825991683FFD}" presName="composite" presStyleCnt="0"/>
      <dgm:spPr/>
    </dgm:pt>
    <dgm:pt modelId="{B9E679A8-AE7A-4EC3-B511-7F7E4A0CB3C8}" type="pres">
      <dgm:prSet presAssocID="{FF2B38F9-D619-43DF-8997-825991683FFD}" presName="imgShp" presStyleLbl="fgImgPlace1" presStyleIdx="4" presStyleCnt="6" custLinFactX="-1093" custLinFactNeighborX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F84EDD0-2ED8-48ED-BA2D-21663BE9659B}" type="pres">
      <dgm:prSet presAssocID="{FF2B38F9-D619-43DF-8997-825991683FFD}" presName="txShp" presStyleLbl="node1" presStyleIdx="4" presStyleCnt="6" custScaleX="121955" custLinFactNeighborX="5650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AE6BB-C226-4F59-9CC9-84440630CAB5}" type="pres">
      <dgm:prSet presAssocID="{CA510E6A-4188-4FC6-B3F7-EC86F08DEEDA}" presName="spacing" presStyleCnt="0"/>
      <dgm:spPr/>
    </dgm:pt>
    <dgm:pt modelId="{EA6220D0-6A93-4AB2-A782-E5B4425161E4}" type="pres">
      <dgm:prSet presAssocID="{57293F87-56E1-4396-82E1-D43F1980C7E9}" presName="composite" presStyleCnt="0"/>
      <dgm:spPr/>
    </dgm:pt>
    <dgm:pt modelId="{401212DE-119D-44D2-899D-07C8E14F9347}" type="pres">
      <dgm:prSet presAssocID="{57293F87-56E1-4396-82E1-D43F1980C7E9}" presName="imgShp" presStyleLbl="fgImgPlace1" presStyleIdx="5" presStyleCnt="6" custLinFactNeighborX="-9854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4DC59ED-DFD1-4CD4-B2EC-6DCB0F938112}" type="pres">
      <dgm:prSet presAssocID="{57293F87-56E1-4396-82E1-D43F1980C7E9}" presName="txShp" presStyleLbl="node1" presStyleIdx="5" presStyleCnt="6" custScaleX="121900" custLinFactNeighborX="5877" custLinFactNeighborY="-6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8B479-8ABC-4FCE-89DC-934784197977}" srcId="{659DF883-3808-484E-8663-189096F54F00}" destId="{36E0B3D7-2757-4460-AF43-FE6EBDA15497}" srcOrd="1" destOrd="0" parTransId="{4689CEAA-D278-474B-A926-7FE2A21CB89F}" sibTransId="{976C8DBA-E5FC-4518-9A2C-D53CAFAE74BD}"/>
    <dgm:cxn modelId="{F053C8AE-E2AA-4A36-B7A5-3A37B6E322DC}" type="presOf" srcId="{96518073-56C7-4D95-8FB7-925ED87B1EFE}" destId="{9FEA6FF7-B416-40A2-BD02-C1AED17D37ED}" srcOrd="0" destOrd="0" presId="urn:microsoft.com/office/officeart/2005/8/layout/vList3#3"/>
    <dgm:cxn modelId="{00F3372E-AA7C-428C-8B65-D424F9B42222}" type="presOf" srcId="{FFAD23E8-E773-4743-A812-768DB2B07429}" destId="{542A92BE-EFEB-457E-BCE2-8C373A51AF94}" srcOrd="0" destOrd="0" presId="urn:microsoft.com/office/officeart/2005/8/layout/vList3#3"/>
    <dgm:cxn modelId="{6B0731B7-CF15-46AB-9453-BD4A3D18136F}" type="presOf" srcId="{57293F87-56E1-4396-82E1-D43F1980C7E9}" destId="{94DC59ED-DFD1-4CD4-B2EC-6DCB0F938112}" srcOrd="0" destOrd="0" presId="urn:microsoft.com/office/officeart/2005/8/layout/vList3#3"/>
    <dgm:cxn modelId="{78836D37-D28A-4A62-A82C-8F3B75DC95BD}" type="presOf" srcId="{659DF883-3808-484E-8663-189096F54F00}" destId="{241A8932-EB2F-4A9E-8E2C-16DEF4EFB31B}" srcOrd="0" destOrd="0" presId="urn:microsoft.com/office/officeart/2005/8/layout/vList3#3"/>
    <dgm:cxn modelId="{EFAFD2F5-81C8-4DDC-8394-5E4C9342E788}" srcId="{659DF883-3808-484E-8663-189096F54F00}" destId="{FFAD23E8-E773-4743-A812-768DB2B07429}" srcOrd="2" destOrd="0" parTransId="{2888D3FF-E70D-4288-9958-BA571DDF3154}" sibTransId="{2D75581B-A010-405C-AE3F-9E63BF83148C}"/>
    <dgm:cxn modelId="{ADAC7CA8-6E31-4C39-973A-5580C8D53FF9}" type="presOf" srcId="{36E0B3D7-2757-4460-AF43-FE6EBDA15497}" destId="{54316E48-2499-47F8-A0D7-AB5EEDD2DD40}" srcOrd="0" destOrd="0" presId="urn:microsoft.com/office/officeart/2005/8/layout/vList3#3"/>
    <dgm:cxn modelId="{26997883-4D47-4B67-81CD-33AC762DA92B}" type="presOf" srcId="{225067F4-322E-451C-A5CF-DF31919BB577}" destId="{9C1091BE-847D-43CE-9A01-A870F49F6973}" srcOrd="0" destOrd="0" presId="urn:microsoft.com/office/officeart/2005/8/layout/vList3#3"/>
    <dgm:cxn modelId="{0E102221-44D6-47D5-9C5B-D23369061A61}" srcId="{659DF883-3808-484E-8663-189096F54F00}" destId="{96518073-56C7-4D95-8FB7-925ED87B1EFE}" srcOrd="3" destOrd="0" parTransId="{7F6705DF-8C89-448D-98AB-3F9A7CA25B38}" sibTransId="{7612CBBD-405E-4DB4-A4F4-FD1595AD0A5E}"/>
    <dgm:cxn modelId="{8D6F0029-01AC-45B5-984A-1C5E56C84E50}" srcId="{659DF883-3808-484E-8663-189096F54F00}" destId="{FF2B38F9-D619-43DF-8997-825991683FFD}" srcOrd="4" destOrd="0" parTransId="{12B44114-5594-4C09-9599-D8176DBEF42E}" sibTransId="{CA510E6A-4188-4FC6-B3F7-EC86F08DEEDA}"/>
    <dgm:cxn modelId="{98FBE0BE-321E-4390-99F4-C61A6E47BA61}" srcId="{659DF883-3808-484E-8663-189096F54F00}" destId="{57293F87-56E1-4396-82E1-D43F1980C7E9}" srcOrd="5" destOrd="0" parTransId="{FF38D819-A77D-4CE6-8DA7-199F70C4DA19}" sibTransId="{0C6A07AD-2E85-4CF1-B4A6-7B50A99D06E5}"/>
    <dgm:cxn modelId="{A53C29FA-92E7-43A8-A16B-ADC57B743564}" type="presOf" srcId="{FF2B38F9-D619-43DF-8997-825991683FFD}" destId="{5F84EDD0-2ED8-48ED-BA2D-21663BE9659B}" srcOrd="0" destOrd="0" presId="urn:microsoft.com/office/officeart/2005/8/layout/vList3#3"/>
    <dgm:cxn modelId="{44AE61D8-13B6-4488-BA9C-2F3098CD4F6F}" srcId="{659DF883-3808-484E-8663-189096F54F00}" destId="{225067F4-322E-451C-A5CF-DF31919BB577}" srcOrd="0" destOrd="0" parTransId="{67AA570E-A995-4C94-B7E5-E1371814BBC8}" sibTransId="{7814DEC5-6D4A-4D78-B0BB-8E9AB2DFE337}"/>
    <dgm:cxn modelId="{92564874-619D-4F9A-B223-BA7ACA5B47AF}" type="presParOf" srcId="{241A8932-EB2F-4A9E-8E2C-16DEF4EFB31B}" destId="{974BD898-09FE-4F38-9681-1253F0602D22}" srcOrd="0" destOrd="0" presId="urn:microsoft.com/office/officeart/2005/8/layout/vList3#3"/>
    <dgm:cxn modelId="{6B00EECE-3695-4D45-9652-317A43D6FC45}" type="presParOf" srcId="{974BD898-09FE-4F38-9681-1253F0602D22}" destId="{B76F970B-5E3B-4FA5-B65E-B52FBAB56892}" srcOrd="0" destOrd="0" presId="urn:microsoft.com/office/officeart/2005/8/layout/vList3#3"/>
    <dgm:cxn modelId="{AE9AB353-6142-42E1-AFE8-7DA0CA12DDC9}" type="presParOf" srcId="{974BD898-09FE-4F38-9681-1253F0602D22}" destId="{9C1091BE-847D-43CE-9A01-A870F49F6973}" srcOrd="1" destOrd="0" presId="urn:microsoft.com/office/officeart/2005/8/layout/vList3#3"/>
    <dgm:cxn modelId="{53564926-EE30-446E-B951-88B4FC504AE0}" type="presParOf" srcId="{241A8932-EB2F-4A9E-8E2C-16DEF4EFB31B}" destId="{284C36AE-A0C8-4DCB-94BE-95217334D545}" srcOrd="1" destOrd="0" presId="urn:microsoft.com/office/officeart/2005/8/layout/vList3#3"/>
    <dgm:cxn modelId="{2CE210A4-55A1-4C61-A6FF-761D113F5DD3}" type="presParOf" srcId="{241A8932-EB2F-4A9E-8E2C-16DEF4EFB31B}" destId="{59C900D7-6E12-4D66-A259-89FBDC220097}" srcOrd="2" destOrd="0" presId="urn:microsoft.com/office/officeart/2005/8/layout/vList3#3"/>
    <dgm:cxn modelId="{BEC903DC-6ED4-487B-8531-CC9603191865}" type="presParOf" srcId="{59C900D7-6E12-4D66-A259-89FBDC220097}" destId="{41405C52-58E5-4DE5-A57F-DA2FDE361273}" srcOrd="0" destOrd="0" presId="urn:microsoft.com/office/officeart/2005/8/layout/vList3#3"/>
    <dgm:cxn modelId="{DCD8CDB3-364D-4C17-B238-5CD804AC4408}" type="presParOf" srcId="{59C900D7-6E12-4D66-A259-89FBDC220097}" destId="{54316E48-2499-47F8-A0D7-AB5EEDD2DD40}" srcOrd="1" destOrd="0" presId="urn:microsoft.com/office/officeart/2005/8/layout/vList3#3"/>
    <dgm:cxn modelId="{ACF733DA-0B61-49AD-8CAD-44FA073C5D4E}" type="presParOf" srcId="{241A8932-EB2F-4A9E-8E2C-16DEF4EFB31B}" destId="{DFBC12A1-C88A-45C8-8A7A-96833A5A02B0}" srcOrd="3" destOrd="0" presId="urn:microsoft.com/office/officeart/2005/8/layout/vList3#3"/>
    <dgm:cxn modelId="{0A0B7952-BCFE-4622-A515-3A99231886D1}" type="presParOf" srcId="{241A8932-EB2F-4A9E-8E2C-16DEF4EFB31B}" destId="{E6EE6A58-553A-461A-9FE9-E72E9D6F1189}" srcOrd="4" destOrd="0" presId="urn:microsoft.com/office/officeart/2005/8/layout/vList3#3"/>
    <dgm:cxn modelId="{D7334D5C-8A94-410D-85E4-6A7CD6EC23BE}" type="presParOf" srcId="{E6EE6A58-553A-461A-9FE9-E72E9D6F1189}" destId="{8655C015-C885-4194-8616-9D0FF83FB7B2}" srcOrd="0" destOrd="0" presId="urn:microsoft.com/office/officeart/2005/8/layout/vList3#3"/>
    <dgm:cxn modelId="{F1023722-2252-4140-8B3B-1A7B8D0B8205}" type="presParOf" srcId="{E6EE6A58-553A-461A-9FE9-E72E9D6F1189}" destId="{542A92BE-EFEB-457E-BCE2-8C373A51AF94}" srcOrd="1" destOrd="0" presId="urn:microsoft.com/office/officeart/2005/8/layout/vList3#3"/>
    <dgm:cxn modelId="{61381216-17B8-4F0B-8541-FC0D6B3DE865}" type="presParOf" srcId="{241A8932-EB2F-4A9E-8E2C-16DEF4EFB31B}" destId="{74CA1BB0-2730-4CFA-82DD-28D52399EEFD}" srcOrd="5" destOrd="0" presId="urn:microsoft.com/office/officeart/2005/8/layout/vList3#3"/>
    <dgm:cxn modelId="{1B26E4F6-3FCF-4A1A-827C-540782E8F38C}" type="presParOf" srcId="{241A8932-EB2F-4A9E-8E2C-16DEF4EFB31B}" destId="{E52FB8E6-70B8-4DBB-9CE1-C58E7B9BF7C1}" srcOrd="6" destOrd="0" presId="urn:microsoft.com/office/officeart/2005/8/layout/vList3#3"/>
    <dgm:cxn modelId="{2E15B8BB-BEEC-4F87-AF8C-A68E0B31E159}" type="presParOf" srcId="{E52FB8E6-70B8-4DBB-9CE1-C58E7B9BF7C1}" destId="{8C0FF2AB-0C14-4FC6-A182-3CBD7BB5B84A}" srcOrd="0" destOrd="0" presId="urn:microsoft.com/office/officeart/2005/8/layout/vList3#3"/>
    <dgm:cxn modelId="{362AF711-A3C1-49CD-BF96-1E326F571649}" type="presParOf" srcId="{E52FB8E6-70B8-4DBB-9CE1-C58E7B9BF7C1}" destId="{9FEA6FF7-B416-40A2-BD02-C1AED17D37ED}" srcOrd="1" destOrd="0" presId="urn:microsoft.com/office/officeart/2005/8/layout/vList3#3"/>
    <dgm:cxn modelId="{A383871A-A534-40ED-9950-009C52F08E36}" type="presParOf" srcId="{241A8932-EB2F-4A9E-8E2C-16DEF4EFB31B}" destId="{5D4F6074-375A-42AF-9C3F-3BCBFC72A9D6}" srcOrd="7" destOrd="0" presId="urn:microsoft.com/office/officeart/2005/8/layout/vList3#3"/>
    <dgm:cxn modelId="{8D265EE1-5131-428D-AFE3-7B5C2275EB3E}" type="presParOf" srcId="{241A8932-EB2F-4A9E-8E2C-16DEF4EFB31B}" destId="{7362DF52-150A-49FC-8BD5-DC60FADDAB25}" srcOrd="8" destOrd="0" presId="urn:microsoft.com/office/officeart/2005/8/layout/vList3#3"/>
    <dgm:cxn modelId="{CCE76D31-3789-4DD3-9978-07C87D010F44}" type="presParOf" srcId="{7362DF52-150A-49FC-8BD5-DC60FADDAB25}" destId="{B9E679A8-AE7A-4EC3-B511-7F7E4A0CB3C8}" srcOrd="0" destOrd="0" presId="urn:microsoft.com/office/officeart/2005/8/layout/vList3#3"/>
    <dgm:cxn modelId="{2E48AD54-D3B9-4D8D-AD86-508833EB9FB6}" type="presParOf" srcId="{7362DF52-150A-49FC-8BD5-DC60FADDAB25}" destId="{5F84EDD0-2ED8-48ED-BA2D-21663BE9659B}" srcOrd="1" destOrd="0" presId="urn:microsoft.com/office/officeart/2005/8/layout/vList3#3"/>
    <dgm:cxn modelId="{A50FEDC3-A19D-4BB2-87B6-8725A5F1F695}" type="presParOf" srcId="{241A8932-EB2F-4A9E-8E2C-16DEF4EFB31B}" destId="{33DAE6BB-C226-4F59-9CC9-84440630CAB5}" srcOrd="9" destOrd="0" presId="urn:microsoft.com/office/officeart/2005/8/layout/vList3#3"/>
    <dgm:cxn modelId="{EDAF5DCC-995F-4A8E-BA6C-9F339D56D592}" type="presParOf" srcId="{241A8932-EB2F-4A9E-8E2C-16DEF4EFB31B}" destId="{EA6220D0-6A93-4AB2-A782-E5B4425161E4}" srcOrd="10" destOrd="0" presId="urn:microsoft.com/office/officeart/2005/8/layout/vList3#3"/>
    <dgm:cxn modelId="{8450945C-6542-4E8B-AC92-8C5B01F9C381}" type="presParOf" srcId="{EA6220D0-6A93-4AB2-A782-E5B4425161E4}" destId="{401212DE-119D-44D2-899D-07C8E14F9347}" srcOrd="0" destOrd="0" presId="urn:microsoft.com/office/officeart/2005/8/layout/vList3#3"/>
    <dgm:cxn modelId="{0C7B6847-A6B2-4C55-BA0B-289CDFFC2648}" type="presParOf" srcId="{EA6220D0-6A93-4AB2-A782-E5B4425161E4}" destId="{94DC59ED-DFD1-4CD4-B2EC-6DCB0F93811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BFE75-591F-40D4-8F7F-D941DE9FBC91}" type="doc">
      <dgm:prSet loTypeId="urn:microsoft.com/office/officeart/2005/8/layout/vList3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0512194-638D-4856-8BEE-CEA548FB844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Конкурсный отбор проектов</a:t>
          </a:r>
          <a:endParaRPr lang="ru-RU" b="1" dirty="0"/>
        </a:p>
      </dgm:t>
    </dgm:pt>
    <dgm:pt modelId="{F208982D-9867-48B7-8908-F3DB961BD3B9}" type="parTrans" cxnId="{212BA0F5-D51B-4E8E-9A20-C43F02C42C19}">
      <dgm:prSet/>
      <dgm:spPr/>
      <dgm:t>
        <a:bodyPr/>
        <a:lstStyle/>
        <a:p>
          <a:endParaRPr lang="ru-RU"/>
        </a:p>
      </dgm:t>
    </dgm:pt>
    <dgm:pt modelId="{02555DAA-5D96-4095-A236-553C35B74B65}" type="sibTrans" cxnId="{212BA0F5-D51B-4E8E-9A20-C43F02C42C19}">
      <dgm:prSet/>
      <dgm:spPr/>
      <dgm:t>
        <a:bodyPr/>
        <a:lstStyle/>
        <a:p>
          <a:endParaRPr lang="ru-RU"/>
        </a:p>
      </dgm:t>
    </dgm:pt>
    <dgm:pt modelId="{8DF675B8-01BB-4495-9FA6-2CCA75A7217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от 1 сельского поселения, в состав которого входят 1-3 сельских населенных пунктов, может быть представлена только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1 заявка</a:t>
          </a:r>
          <a:endParaRPr lang="ru-RU" sz="2000" dirty="0" smtClean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5A37E7-6E65-4417-8FF6-F5AD41EB9A02}" type="parTrans" cxnId="{0CE5A1C5-1412-4196-99A1-65EB6F382F6D}">
      <dgm:prSet/>
      <dgm:spPr/>
      <dgm:t>
        <a:bodyPr/>
        <a:lstStyle/>
        <a:p>
          <a:endParaRPr lang="ru-RU"/>
        </a:p>
      </dgm:t>
    </dgm:pt>
    <dgm:pt modelId="{58F08A8F-4282-4982-9331-D8702DB49778}" type="sibTrans" cxnId="{0CE5A1C5-1412-4196-99A1-65EB6F382F6D}">
      <dgm:prSet/>
      <dgm:spPr/>
      <dgm:t>
        <a:bodyPr/>
        <a:lstStyle/>
        <a:p>
          <a:endParaRPr lang="ru-RU"/>
        </a:p>
      </dgm:t>
    </dgm:pt>
    <dgm:pt modelId="{DCF7A681-2FD0-4706-B400-314FD6A53AB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от 1 сельского поселения, в состав которого входят 4 сельских населенных пунктов и более, могут быть представлены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2 заявки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6FF4221F-EF61-45C4-9BF2-62A8A4A5B01A}" type="parTrans" cxnId="{23B95057-6678-47AC-9478-F324FFADCC8A}">
      <dgm:prSet/>
      <dgm:spPr/>
      <dgm:t>
        <a:bodyPr/>
        <a:lstStyle/>
        <a:p>
          <a:endParaRPr lang="ru-RU"/>
        </a:p>
      </dgm:t>
    </dgm:pt>
    <dgm:pt modelId="{7233CDE8-6DE3-4885-A572-2597744FF8F3}" type="sibTrans" cxnId="{23B95057-6678-47AC-9478-F324FFADCC8A}">
      <dgm:prSet/>
      <dgm:spPr/>
      <dgm:t>
        <a:bodyPr/>
        <a:lstStyle/>
        <a:p>
          <a:endParaRPr lang="ru-RU"/>
        </a:p>
      </dgm:t>
    </dgm:pt>
    <dgm:pt modelId="{6A453042-AACD-4A84-92E0-17A98BAD70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от 1 сельского населенного пункта, входящего в состав городского округа принимается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1 заявка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6B816D33-388A-4776-937A-7F61D9825628}" type="parTrans" cxnId="{50253994-5D76-47C6-98CB-C13A5F8027F2}">
      <dgm:prSet/>
      <dgm:spPr/>
      <dgm:t>
        <a:bodyPr/>
        <a:lstStyle/>
        <a:p>
          <a:endParaRPr lang="ru-RU"/>
        </a:p>
      </dgm:t>
    </dgm:pt>
    <dgm:pt modelId="{6420B89B-9DC2-4DB0-BA22-AE4A675D9056}" type="sibTrans" cxnId="{50253994-5D76-47C6-98CB-C13A5F8027F2}">
      <dgm:prSet/>
      <dgm:spPr/>
      <dgm:t>
        <a:bodyPr/>
        <a:lstStyle/>
        <a:p>
          <a:endParaRPr lang="ru-RU"/>
        </a:p>
      </dgm:t>
    </dgm:pt>
    <dgm:pt modelId="{1965FDDB-CA90-4978-BAC4-A517953DA47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noProof="0" dirty="0" smtClean="0">
              <a:latin typeface="Times New Roman" pitchFamily="18" charset="0"/>
              <a:cs typeface="Times New Roman" pitchFamily="18" charset="0"/>
            </a:rPr>
            <a:t>Объект должен быть в муниципальной собственности</a:t>
          </a:r>
          <a:endParaRPr lang="ru-RU" b="1" dirty="0"/>
        </a:p>
      </dgm:t>
    </dgm:pt>
    <dgm:pt modelId="{093CD36E-CCCB-460B-8C5A-E355F90B4A85}" type="parTrans" cxnId="{A94943FB-9A7A-4059-BCE7-0252CB4C372E}">
      <dgm:prSet/>
      <dgm:spPr/>
      <dgm:t>
        <a:bodyPr/>
        <a:lstStyle/>
        <a:p>
          <a:endParaRPr lang="ru-RU"/>
        </a:p>
      </dgm:t>
    </dgm:pt>
    <dgm:pt modelId="{39E2B788-F3DE-4A17-89A3-EBA9525EDE44}" type="sibTrans" cxnId="{A94943FB-9A7A-4059-BCE7-0252CB4C372E}">
      <dgm:prSet/>
      <dgm:spPr/>
      <dgm:t>
        <a:bodyPr/>
        <a:lstStyle/>
        <a:p>
          <a:endParaRPr lang="ru-RU"/>
        </a:p>
      </dgm:t>
    </dgm:pt>
    <dgm:pt modelId="{DCBCD6D0-B869-4077-8C2D-15EDAC0B7AA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noProof="0" dirty="0" smtClean="0">
              <a:latin typeface="Times New Roman" pitchFamily="18" charset="0"/>
              <a:cs typeface="Times New Roman" pitchFamily="18" charset="0"/>
            </a:rPr>
            <a:t>Проект должен быть реализован в году предоставления субсидии</a:t>
          </a:r>
          <a:endParaRPr lang="ru-RU" b="1" dirty="0"/>
        </a:p>
      </dgm:t>
    </dgm:pt>
    <dgm:pt modelId="{AD4163E8-7095-476C-A3BA-451918619119}" type="parTrans" cxnId="{D5FE72DD-2C98-4107-9731-D3430EF99F57}">
      <dgm:prSet/>
      <dgm:spPr/>
      <dgm:t>
        <a:bodyPr/>
        <a:lstStyle/>
        <a:p>
          <a:endParaRPr lang="ru-RU"/>
        </a:p>
      </dgm:t>
    </dgm:pt>
    <dgm:pt modelId="{EAB79A74-F658-43B0-8BC8-D2FF8FF5E0B2}" type="sibTrans" cxnId="{D5FE72DD-2C98-4107-9731-D3430EF99F57}">
      <dgm:prSet/>
      <dgm:spPr/>
      <dgm:t>
        <a:bodyPr/>
        <a:lstStyle/>
        <a:p>
          <a:endParaRPr lang="ru-RU"/>
        </a:p>
      </dgm:t>
    </dgm:pt>
    <dgm:pt modelId="{34C64341-7552-4CAC-A481-9F9BCBD0CBB6}" type="pres">
      <dgm:prSet presAssocID="{6F5BFE75-591F-40D4-8F7F-D941DE9FB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A2425-B0B7-46E2-BF48-26D1C44C1BDF}" type="pres">
      <dgm:prSet presAssocID="{50512194-638D-4856-8BEE-CEA548FB8444}" presName="composite" presStyleCnt="0"/>
      <dgm:spPr/>
    </dgm:pt>
    <dgm:pt modelId="{47141933-C762-486A-8625-A0D25149E8F6}" type="pres">
      <dgm:prSet presAssocID="{50512194-638D-4856-8BEE-CEA548FB844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83A981-8683-40E0-87BF-C038C9941BC7}" type="pres">
      <dgm:prSet presAssocID="{50512194-638D-4856-8BEE-CEA548FB844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7FC3F-50DB-4CC9-98F8-765723ABB07A}" type="pres">
      <dgm:prSet presAssocID="{02555DAA-5D96-4095-A236-553C35B74B65}" presName="spacing" presStyleCnt="0"/>
      <dgm:spPr/>
    </dgm:pt>
    <dgm:pt modelId="{3DB01C47-C0D5-445C-B78E-CBB0351F4F48}" type="pres">
      <dgm:prSet presAssocID="{8DF675B8-01BB-4495-9FA6-2CCA75A72179}" presName="composite" presStyleCnt="0"/>
      <dgm:spPr/>
    </dgm:pt>
    <dgm:pt modelId="{D1B92214-C5FA-4D25-A972-D7EFA8EB9663}" type="pres">
      <dgm:prSet presAssocID="{8DF675B8-01BB-4495-9FA6-2CCA75A72179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489D1C-BF99-4DD8-A954-735C4F8C7F1F}" type="pres">
      <dgm:prSet presAssocID="{8DF675B8-01BB-4495-9FA6-2CCA75A7217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A5A-C844-45B4-AA43-6D5E7FB54090}" type="pres">
      <dgm:prSet presAssocID="{58F08A8F-4282-4982-9331-D8702DB49778}" presName="spacing" presStyleCnt="0"/>
      <dgm:spPr/>
    </dgm:pt>
    <dgm:pt modelId="{82A54F18-568A-453C-96E5-24D050C32A08}" type="pres">
      <dgm:prSet presAssocID="{DCF7A681-2FD0-4706-B400-314FD6A53ABF}" presName="composite" presStyleCnt="0"/>
      <dgm:spPr/>
    </dgm:pt>
    <dgm:pt modelId="{F9AE3BD9-9185-45F6-87B2-B82F64A87072}" type="pres">
      <dgm:prSet presAssocID="{DCF7A681-2FD0-4706-B400-314FD6A53ABF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93ED60-9E06-41BD-8F4E-649186C7CD99}" type="pres">
      <dgm:prSet presAssocID="{DCF7A681-2FD0-4706-B400-314FD6A53AB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41EB-29C2-40A9-946A-69CE8B75C44B}" type="pres">
      <dgm:prSet presAssocID="{7233CDE8-6DE3-4885-A572-2597744FF8F3}" presName="spacing" presStyleCnt="0"/>
      <dgm:spPr/>
    </dgm:pt>
    <dgm:pt modelId="{ED1E0B41-D030-4ECF-9507-DFF7BD058036}" type="pres">
      <dgm:prSet presAssocID="{6A453042-AACD-4A84-92E0-17A98BAD706F}" presName="composite" presStyleCnt="0"/>
      <dgm:spPr/>
    </dgm:pt>
    <dgm:pt modelId="{7B9775E5-B94B-4F2B-9C0E-63F09BFE0BAB}" type="pres">
      <dgm:prSet presAssocID="{6A453042-AACD-4A84-92E0-17A98BAD706F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F4E8F2-1497-4983-BC11-AB26D94BC868}" type="pres">
      <dgm:prSet presAssocID="{6A453042-AACD-4A84-92E0-17A98BAD706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F2CB-ABFA-4DE8-B746-DABF1DEB0C21}" type="pres">
      <dgm:prSet presAssocID="{6420B89B-9DC2-4DB0-BA22-AE4A675D9056}" presName="spacing" presStyleCnt="0"/>
      <dgm:spPr/>
    </dgm:pt>
    <dgm:pt modelId="{51BC03BB-B822-4448-97C1-547C4A8C4985}" type="pres">
      <dgm:prSet presAssocID="{1965FDDB-CA90-4978-BAC4-A517953DA47D}" presName="composite" presStyleCnt="0"/>
      <dgm:spPr/>
    </dgm:pt>
    <dgm:pt modelId="{CAC1D86E-EA97-4B51-8167-E1443612593C}" type="pres">
      <dgm:prSet presAssocID="{1965FDDB-CA90-4978-BAC4-A517953DA47D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AEED2B-3E1A-4E49-B98C-5422CABEC744}" type="pres">
      <dgm:prSet presAssocID="{1965FDDB-CA90-4978-BAC4-A517953DA47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8E23A-4FFB-4C62-B088-4911EA5F886D}" type="pres">
      <dgm:prSet presAssocID="{39E2B788-F3DE-4A17-89A3-EBA9525EDE44}" presName="spacing" presStyleCnt="0"/>
      <dgm:spPr/>
    </dgm:pt>
    <dgm:pt modelId="{55C101F2-5C7F-4FFD-A5A8-AC9CA1024B35}" type="pres">
      <dgm:prSet presAssocID="{DCBCD6D0-B869-4077-8C2D-15EDAC0B7AA2}" presName="composite" presStyleCnt="0"/>
      <dgm:spPr/>
    </dgm:pt>
    <dgm:pt modelId="{13210125-B921-473F-8A9A-CF2572DABE36}" type="pres">
      <dgm:prSet presAssocID="{DCBCD6D0-B869-4077-8C2D-15EDAC0B7AA2}" presName="imgShp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4A240B-2714-4028-8F66-3357E0EB10E9}" type="pres">
      <dgm:prSet presAssocID="{DCBCD6D0-B869-4077-8C2D-15EDAC0B7AA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23F7A-9CCF-4146-9F53-AEAACF6557D4}" type="presOf" srcId="{1965FDDB-CA90-4978-BAC4-A517953DA47D}" destId="{9CAEED2B-3E1A-4E49-B98C-5422CABEC744}" srcOrd="0" destOrd="0" presId="urn:microsoft.com/office/officeart/2005/8/layout/vList3#2"/>
    <dgm:cxn modelId="{BB146C55-D765-45D1-B217-2A169695857F}" type="presOf" srcId="{DCF7A681-2FD0-4706-B400-314FD6A53ABF}" destId="{0393ED60-9E06-41BD-8F4E-649186C7CD99}" srcOrd="0" destOrd="0" presId="urn:microsoft.com/office/officeart/2005/8/layout/vList3#2"/>
    <dgm:cxn modelId="{3C7D1CA7-546C-4665-A63C-26FA42BE5437}" type="presOf" srcId="{DCBCD6D0-B869-4077-8C2D-15EDAC0B7AA2}" destId="{424A240B-2714-4028-8F66-3357E0EB10E9}" srcOrd="0" destOrd="0" presId="urn:microsoft.com/office/officeart/2005/8/layout/vList3#2"/>
    <dgm:cxn modelId="{E5625C12-B117-4421-8D06-2E1846575D42}" type="presOf" srcId="{8DF675B8-01BB-4495-9FA6-2CCA75A72179}" destId="{41489D1C-BF99-4DD8-A954-735C4F8C7F1F}" srcOrd="0" destOrd="0" presId="urn:microsoft.com/office/officeart/2005/8/layout/vList3#2"/>
    <dgm:cxn modelId="{E2814F31-9D3B-473A-BEEA-360F62AB80DF}" type="presOf" srcId="{6F5BFE75-591F-40D4-8F7F-D941DE9FBC91}" destId="{34C64341-7552-4CAC-A481-9F9BCBD0CBB6}" srcOrd="0" destOrd="0" presId="urn:microsoft.com/office/officeart/2005/8/layout/vList3#2"/>
    <dgm:cxn modelId="{0CE5A1C5-1412-4196-99A1-65EB6F382F6D}" srcId="{6F5BFE75-591F-40D4-8F7F-D941DE9FBC91}" destId="{8DF675B8-01BB-4495-9FA6-2CCA75A72179}" srcOrd="1" destOrd="0" parTransId="{9A5A37E7-6E65-4417-8FF6-F5AD41EB9A02}" sibTransId="{58F08A8F-4282-4982-9331-D8702DB49778}"/>
    <dgm:cxn modelId="{A94943FB-9A7A-4059-BCE7-0252CB4C372E}" srcId="{6F5BFE75-591F-40D4-8F7F-D941DE9FBC91}" destId="{1965FDDB-CA90-4978-BAC4-A517953DA47D}" srcOrd="4" destOrd="0" parTransId="{093CD36E-CCCB-460B-8C5A-E355F90B4A85}" sibTransId="{39E2B788-F3DE-4A17-89A3-EBA9525EDE44}"/>
    <dgm:cxn modelId="{223C128F-4C83-433B-9C29-E54198B557A8}" type="presOf" srcId="{50512194-638D-4856-8BEE-CEA548FB8444}" destId="{6883A981-8683-40E0-87BF-C038C9941BC7}" srcOrd="0" destOrd="0" presId="urn:microsoft.com/office/officeart/2005/8/layout/vList3#2"/>
    <dgm:cxn modelId="{23B95057-6678-47AC-9478-F324FFADCC8A}" srcId="{6F5BFE75-591F-40D4-8F7F-D941DE9FBC91}" destId="{DCF7A681-2FD0-4706-B400-314FD6A53ABF}" srcOrd="2" destOrd="0" parTransId="{6FF4221F-EF61-45C4-9BF2-62A8A4A5B01A}" sibTransId="{7233CDE8-6DE3-4885-A572-2597744FF8F3}"/>
    <dgm:cxn modelId="{F896166B-0FA5-4357-A34B-C3416D2BB366}" type="presOf" srcId="{6A453042-AACD-4A84-92E0-17A98BAD706F}" destId="{86F4E8F2-1497-4983-BC11-AB26D94BC868}" srcOrd="0" destOrd="0" presId="urn:microsoft.com/office/officeart/2005/8/layout/vList3#2"/>
    <dgm:cxn modelId="{212BA0F5-D51B-4E8E-9A20-C43F02C42C19}" srcId="{6F5BFE75-591F-40D4-8F7F-D941DE9FBC91}" destId="{50512194-638D-4856-8BEE-CEA548FB8444}" srcOrd="0" destOrd="0" parTransId="{F208982D-9867-48B7-8908-F3DB961BD3B9}" sibTransId="{02555DAA-5D96-4095-A236-553C35B74B65}"/>
    <dgm:cxn modelId="{D5FE72DD-2C98-4107-9731-D3430EF99F57}" srcId="{6F5BFE75-591F-40D4-8F7F-D941DE9FBC91}" destId="{DCBCD6D0-B869-4077-8C2D-15EDAC0B7AA2}" srcOrd="5" destOrd="0" parTransId="{AD4163E8-7095-476C-A3BA-451918619119}" sibTransId="{EAB79A74-F658-43B0-8BC8-D2FF8FF5E0B2}"/>
    <dgm:cxn modelId="{50253994-5D76-47C6-98CB-C13A5F8027F2}" srcId="{6F5BFE75-591F-40D4-8F7F-D941DE9FBC91}" destId="{6A453042-AACD-4A84-92E0-17A98BAD706F}" srcOrd="3" destOrd="0" parTransId="{6B816D33-388A-4776-937A-7F61D9825628}" sibTransId="{6420B89B-9DC2-4DB0-BA22-AE4A675D9056}"/>
    <dgm:cxn modelId="{1469A836-7C68-4AFC-95DE-592BA39CAB92}" type="presParOf" srcId="{34C64341-7552-4CAC-A481-9F9BCBD0CBB6}" destId="{889A2425-B0B7-46E2-BF48-26D1C44C1BDF}" srcOrd="0" destOrd="0" presId="urn:microsoft.com/office/officeart/2005/8/layout/vList3#2"/>
    <dgm:cxn modelId="{AA359FA2-D7B6-436E-85E3-07D831F97708}" type="presParOf" srcId="{889A2425-B0B7-46E2-BF48-26D1C44C1BDF}" destId="{47141933-C762-486A-8625-A0D25149E8F6}" srcOrd="0" destOrd="0" presId="urn:microsoft.com/office/officeart/2005/8/layout/vList3#2"/>
    <dgm:cxn modelId="{3E0B98B6-4A28-411D-AC5A-F580622E9DAD}" type="presParOf" srcId="{889A2425-B0B7-46E2-BF48-26D1C44C1BDF}" destId="{6883A981-8683-40E0-87BF-C038C9941BC7}" srcOrd="1" destOrd="0" presId="urn:microsoft.com/office/officeart/2005/8/layout/vList3#2"/>
    <dgm:cxn modelId="{A080708B-0A86-4249-910F-5BD921B80101}" type="presParOf" srcId="{34C64341-7552-4CAC-A481-9F9BCBD0CBB6}" destId="{4FF7FC3F-50DB-4CC9-98F8-765723ABB07A}" srcOrd="1" destOrd="0" presId="urn:microsoft.com/office/officeart/2005/8/layout/vList3#2"/>
    <dgm:cxn modelId="{F266FD88-16EF-45C2-B31F-9A4DA82FD80E}" type="presParOf" srcId="{34C64341-7552-4CAC-A481-9F9BCBD0CBB6}" destId="{3DB01C47-C0D5-445C-B78E-CBB0351F4F48}" srcOrd="2" destOrd="0" presId="urn:microsoft.com/office/officeart/2005/8/layout/vList3#2"/>
    <dgm:cxn modelId="{609C7BBB-9542-436B-B74A-7E97BF5920DB}" type="presParOf" srcId="{3DB01C47-C0D5-445C-B78E-CBB0351F4F48}" destId="{D1B92214-C5FA-4D25-A972-D7EFA8EB9663}" srcOrd="0" destOrd="0" presId="urn:microsoft.com/office/officeart/2005/8/layout/vList3#2"/>
    <dgm:cxn modelId="{12C5B8EE-BDA3-4186-87AF-1515B8C1EB37}" type="presParOf" srcId="{3DB01C47-C0D5-445C-B78E-CBB0351F4F48}" destId="{41489D1C-BF99-4DD8-A954-735C4F8C7F1F}" srcOrd="1" destOrd="0" presId="urn:microsoft.com/office/officeart/2005/8/layout/vList3#2"/>
    <dgm:cxn modelId="{CFAAFEB4-D080-44E6-A3BB-0ED8B13FEA0D}" type="presParOf" srcId="{34C64341-7552-4CAC-A481-9F9BCBD0CBB6}" destId="{960E1A5A-C844-45B4-AA43-6D5E7FB54090}" srcOrd="3" destOrd="0" presId="urn:microsoft.com/office/officeart/2005/8/layout/vList3#2"/>
    <dgm:cxn modelId="{6FABB494-E5E5-4B31-BE3B-0583AF1136A7}" type="presParOf" srcId="{34C64341-7552-4CAC-A481-9F9BCBD0CBB6}" destId="{82A54F18-568A-453C-96E5-24D050C32A08}" srcOrd="4" destOrd="0" presId="urn:microsoft.com/office/officeart/2005/8/layout/vList3#2"/>
    <dgm:cxn modelId="{769733E0-748A-4CFA-8B20-8FCD3625B725}" type="presParOf" srcId="{82A54F18-568A-453C-96E5-24D050C32A08}" destId="{F9AE3BD9-9185-45F6-87B2-B82F64A87072}" srcOrd="0" destOrd="0" presId="urn:microsoft.com/office/officeart/2005/8/layout/vList3#2"/>
    <dgm:cxn modelId="{E6213926-0352-433F-BB5A-A648624B2CED}" type="presParOf" srcId="{82A54F18-568A-453C-96E5-24D050C32A08}" destId="{0393ED60-9E06-41BD-8F4E-649186C7CD99}" srcOrd="1" destOrd="0" presId="urn:microsoft.com/office/officeart/2005/8/layout/vList3#2"/>
    <dgm:cxn modelId="{08953597-CCED-49CB-8C81-7468F96F8212}" type="presParOf" srcId="{34C64341-7552-4CAC-A481-9F9BCBD0CBB6}" destId="{C2E641EB-29C2-40A9-946A-69CE8B75C44B}" srcOrd="5" destOrd="0" presId="urn:microsoft.com/office/officeart/2005/8/layout/vList3#2"/>
    <dgm:cxn modelId="{92CB9A20-0077-4CF0-BC98-895190532EC0}" type="presParOf" srcId="{34C64341-7552-4CAC-A481-9F9BCBD0CBB6}" destId="{ED1E0B41-D030-4ECF-9507-DFF7BD058036}" srcOrd="6" destOrd="0" presId="urn:microsoft.com/office/officeart/2005/8/layout/vList3#2"/>
    <dgm:cxn modelId="{C0948C88-DCA3-4A91-8401-17E6B086DE8C}" type="presParOf" srcId="{ED1E0B41-D030-4ECF-9507-DFF7BD058036}" destId="{7B9775E5-B94B-4F2B-9C0E-63F09BFE0BAB}" srcOrd="0" destOrd="0" presId="urn:microsoft.com/office/officeart/2005/8/layout/vList3#2"/>
    <dgm:cxn modelId="{47B085F9-8182-4CB9-8424-9059AD4B9861}" type="presParOf" srcId="{ED1E0B41-D030-4ECF-9507-DFF7BD058036}" destId="{86F4E8F2-1497-4983-BC11-AB26D94BC868}" srcOrd="1" destOrd="0" presId="urn:microsoft.com/office/officeart/2005/8/layout/vList3#2"/>
    <dgm:cxn modelId="{30612E5C-4933-4108-AE21-69D7DF7DE805}" type="presParOf" srcId="{34C64341-7552-4CAC-A481-9F9BCBD0CBB6}" destId="{0F30F2CB-ABFA-4DE8-B746-DABF1DEB0C21}" srcOrd="7" destOrd="0" presId="urn:microsoft.com/office/officeart/2005/8/layout/vList3#2"/>
    <dgm:cxn modelId="{643B28E4-52E5-4863-A797-4C73A644BDF9}" type="presParOf" srcId="{34C64341-7552-4CAC-A481-9F9BCBD0CBB6}" destId="{51BC03BB-B822-4448-97C1-547C4A8C4985}" srcOrd="8" destOrd="0" presId="urn:microsoft.com/office/officeart/2005/8/layout/vList3#2"/>
    <dgm:cxn modelId="{A0DB7534-1F1D-4A1C-BC71-B1EDF63161FF}" type="presParOf" srcId="{51BC03BB-B822-4448-97C1-547C4A8C4985}" destId="{CAC1D86E-EA97-4B51-8167-E1443612593C}" srcOrd="0" destOrd="0" presId="urn:microsoft.com/office/officeart/2005/8/layout/vList3#2"/>
    <dgm:cxn modelId="{2D582DB8-5F0B-4670-AD34-27EB0BBFFC74}" type="presParOf" srcId="{51BC03BB-B822-4448-97C1-547C4A8C4985}" destId="{9CAEED2B-3E1A-4E49-B98C-5422CABEC744}" srcOrd="1" destOrd="0" presId="urn:microsoft.com/office/officeart/2005/8/layout/vList3#2"/>
    <dgm:cxn modelId="{7DDB7097-3AAF-4079-B381-FE76966DF506}" type="presParOf" srcId="{34C64341-7552-4CAC-A481-9F9BCBD0CBB6}" destId="{DDE8E23A-4FFB-4C62-B088-4911EA5F886D}" srcOrd="9" destOrd="0" presId="urn:microsoft.com/office/officeart/2005/8/layout/vList3#2"/>
    <dgm:cxn modelId="{D965BF8A-3758-40A1-80CC-F1EF309F87D6}" type="presParOf" srcId="{34C64341-7552-4CAC-A481-9F9BCBD0CBB6}" destId="{55C101F2-5C7F-4FFD-A5A8-AC9CA1024B35}" srcOrd="10" destOrd="0" presId="urn:microsoft.com/office/officeart/2005/8/layout/vList3#2"/>
    <dgm:cxn modelId="{210BCB3F-ADBA-4D78-871A-E7EF8F069135}" type="presParOf" srcId="{55C101F2-5C7F-4FFD-A5A8-AC9CA1024B35}" destId="{13210125-B921-473F-8A9A-CF2572DABE36}" srcOrd="0" destOrd="0" presId="urn:microsoft.com/office/officeart/2005/8/layout/vList3#2"/>
    <dgm:cxn modelId="{8DF8EF39-2CF7-4A1E-90A3-9695025EADC0}" type="presParOf" srcId="{55C101F2-5C7F-4FFD-A5A8-AC9CA1024B35}" destId="{424A240B-2714-4028-8F66-3357E0EB10E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71F2A-462E-4A25-8F17-7EC605AB5A3B}" type="doc">
      <dgm:prSet loTypeId="urn:microsoft.com/office/officeart/2005/8/layout/vList3#4" loCatId="list" qsTypeId="urn:microsoft.com/office/officeart/2005/8/quickstyle/simple1" qsCatId="simple" csTypeId="urn:microsoft.com/office/officeart/2005/8/colors/accent0_1" csCatId="mainScheme" phldr="1"/>
      <dgm:spPr/>
    </dgm:pt>
    <dgm:pt modelId="{2DA12E35-DB4F-40EE-879D-BDA848F6D3C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Безвозмездный труд</a:t>
          </a:r>
          <a:endParaRPr lang="ru-RU" dirty="0"/>
        </a:p>
      </dgm:t>
    </dgm:pt>
    <dgm:pt modelId="{DF0DF280-062A-4924-B11A-6B571B10B9A3}" type="parTrans" cxnId="{1065E5E9-B58E-4989-AFC7-CBF6DBA388EA}">
      <dgm:prSet/>
      <dgm:spPr/>
      <dgm:t>
        <a:bodyPr/>
        <a:lstStyle/>
        <a:p>
          <a:endParaRPr lang="ru-RU"/>
        </a:p>
      </dgm:t>
    </dgm:pt>
    <dgm:pt modelId="{FD19E80D-2003-4082-B9AF-0C65584932B2}" type="sibTrans" cxnId="{1065E5E9-B58E-4989-AFC7-CBF6DBA388EA}">
      <dgm:prSet/>
      <dgm:spPr/>
      <dgm:t>
        <a:bodyPr/>
        <a:lstStyle/>
        <a:p>
          <a:endParaRPr lang="ru-RU"/>
        </a:p>
      </dgm:t>
    </dgm:pt>
    <dgm:pt modelId="{5196FE25-A4CA-49BA-9542-660F5B251D0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Неоплачиваемые из бюджета строительные материалы</a:t>
          </a:r>
          <a:endParaRPr lang="ru-RU" dirty="0"/>
        </a:p>
      </dgm:t>
    </dgm:pt>
    <dgm:pt modelId="{83FD923B-91FA-4A9D-B85E-20F7EB2B74CB}" type="parTrans" cxnId="{4D53A169-D727-48F1-A4C9-F8B50C9D2B7B}">
      <dgm:prSet/>
      <dgm:spPr/>
      <dgm:t>
        <a:bodyPr/>
        <a:lstStyle/>
        <a:p>
          <a:endParaRPr lang="ru-RU"/>
        </a:p>
      </dgm:t>
    </dgm:pt>
    <dgm:pt modelId="{E215B54B-4648-460A-A95D-1A7363CF6561}" type="sibTrans" cxnId="{4D53A169-D727-48F1-A4C9-F8B50C9D2B7B}">
      <dgm:prSet/>
      <dgm:spPr/>
      <dgm:t>
        <a:bodyPr/>
        <a:lstStyle/>
        <a:p>
          <a:endParaRPr lang="ru-RU"/>
        </a:p>
      </dgm:t>
    </dgm:pt>
    <dgm:pt modelId="{BDC40B25-F47C-48CD-B23E-1E686009A13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Субботник</a:t>
          </a:r>
          <a:endParaRPr lang="ru-RU" dirty="0"/>
        </a:p>
      </dgm:t>
    </dgm:pt>
    <dgm:pt modelId="{B212DB09-6D66-4E34-B3FA-89D1016E1D76}" type="parTrans" cxnId="{3D1BFBD1-6F1C-44D6-A4C5-D262782BB33F}">
      <dgm:prSet/>
      <dgm:spPr/>
      <dgm:t>
        <a:bodyPr/>
        <a:lstStyle/>
        <a:p>
          <a:endParaRPr lang="ru-RU"/>
        </a:p>
      </dgm:t>
    </dgm:pt>
    <dgm:pt modelId="{46C2A214-668A-457E-9D11-F7D71BB2549B}" type="sibTrans" cxnId="{3D1BFBD1-6F1C-44D6-A4C5-D262782BB33F}">
      <dgm:prSet/>
      <dgm:spPr/>
      <dgm:t>
        <a:bodyPr/>
        <a:lstStyle/>
        <a:p>
          <a:endParaRPr lang="ru-RU"/>
        </a:p>
      </dgm:t>
    </dgm:pt>
    <dgm:pt modelId="{B9D5271C-83BF-424F-95BB-D69EDC05FEEA}" type="pres">
      <dgm:prSet presAssocID="{28871F2A-462E-4A25-8F17-7EC605AB5A3B}" presName="linearFlow" presStyleCnt="0">
        <dgm:presLayoutVars>
          <dgm:dir/>
          <dgm:resizeHandles val="exact"/>
        </dgm:presLayoutVars>
      </dgm:prSet>
      <dgm:spPr/>
    </dgm:pt>
    <dgm:pt modelId="{C7B36127-D1C0-42A9-AE19-AB89810DBA7C}" type="pres">
      <dgm:prSet presAssocID="{2DA12E35-DB4F-40EE-879D-BDA848F6D3C1}" presName="composite" presStyleCnt="0"/>
      <dgm:spPr/>
    </dgm:pt>
    <dgm:pt modelId="{A94CCCE3-AFBE-4524-B304-951E0C1D2952}" type="pres">
      <dgm:prSet presAssocID="{2DA12E35-DB4F-40EE-879D-BDA848F6D3C1}" presName="imgShp" presStyleLbl="fgImgPlace1" presStyleIdx="0" presStyleCnt="3" custLinFactX="-2997" custLinFactNeighborX="-100000" custLinFactNeighborY="175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7B507E3-13B7-4E83-B015-BD6FAFFDF1AC}" type="pres">
      <dgm:prSet presAssocID="{2DA12E35-DB4F-40EE-879D-BDA848F6D3C1}" presName="txShp" presStyleLbl="node1" presStyleIdx="0" presStyleCnt="3" custScaleX="113100" custLinFactNeighborX="-907" custLinFactNeighborY="1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A8F17-5477-4A04-AEBA-F389273CDD19}" type="pres">
      <dgm:prSet presAssocID="{FD19E80D-2003-4082-B9AF-0C65584932B2}" presName="spacing" presStyleCnt="0"/>
      <dgm:spPr/>
    </dgm:pt>
    <dgm:pt modelId="{6CB2C113-CD1A-4A7E-9D35-8FB7F8AEF5E5}" type="pres">
      <dgm:prSet presAssocID="{5196FE25-A4CA-49BA-9542-660F5B251D07}" presName="composite" presStyleCnt="0"/>
      <dgm:spPr/>
    </dgm:pt>
    <dgm:pt modelId="{33B9A6C2-7E61-4323-B915-960509C6C26F}" type="pres">
      <dgm:prSet presAssocID="{5196FE25-A4CA-49BA-9542-660F5B251D07}" presName="imgShp" presStyleLbl="fgImgPlace1" presStyleIdx="1" presStyleCnt="3" custLinFactX="-797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272F7B-5DD0-4179-BF15-6A4DDE2D2DB4}" type="pres">
      <dgm:prSet presAssocID="{5196FE25-A4CA-49BA-9542-660F5B251D07}" presName="txShp" presStyleLbl="node1" presStyleIdx="1" presStyleCnt="3" custScaleX="114351" custLinFactNeighborX="-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0D97-9A46-4981-9AE9-A9D06988E18B}" type="pres">
      <dgm:prSet presAssocID="{E215B54B-4648-460A-A95D-1A7363CF6561}" presName="spacing" presStyleCnt="0"/>
      <dgm:spPr/>
    </dgm:pt>
    <dgm:pt modelId="{2ADBCE09-9621-4DAA-BB6E-A01B72192197}" type="pres">
      <dgm:prSet presAssocID="{BDC40B25-F47C-48CD-B23E-1E686009A132}" presName="composite" presStyleCnt="0"/>
      <dgm:spPr/>
    </dgm:pt>
    <dgm:pt modelId="{34C6C916-9E0B-45DA-B5BD-4160C5627D78}" type="pres">
      <dgm:prSet presAssocID="{BDC40B25-F47C-48CD-B23E-1E686009A132}" presName="imgShp" presStyleLbl="fgImgPlace1" presStyleIdx="2" presStyleCnt="3" custLinFactX="-1170" custLinFactNeighborX="-100000" custLinFactNeighborY="-2033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C0679C5E-B630-49C4-9FE3-881881C3DE23}" type="pres">
      <dgm:prSet presAssocID="{BDC40B25-F47C-48CD-B23E-1E686009A132}" presName="txShp" presStyleLbl="node1" presStyleIdx="2" presStyleCnt="3" custScaleX="114351" custLinFactNeighborX="-907" custLinFactNeighborY="-2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FBD1-6F1C-44D6-A4C5-D262782BB33F}" srcId="{28871F2A-462E-4A25-8F17-7EC605AB5A3B}" destId="{BDC40B25-F47C-48CD-B23E-1E686009A132}" srcOrd="2" destOrd="0" parTransId="{B212DB09-6D66-4E34-B3FA-89D1016E1D76}" sibTransId="{46C2A214-668A-457E-9D11-F7D71BB2549B}"/>
    <dgm:cxn modelId="{8927D8CB-2AAA-4BFD-B950-E011F0553B90}" type="presOf" srcId="{5196FE25-A4CA-49BA-9542-660F5B251D07}" destId="{D8272F7B-5DD0-4179-BF15-6A4DDE2D2DB4}" srcOrd="0" destOrd="0" presId="urn:microsoft.com/office/officeart/2005/8/layout/vList3#4"/>
    <dgm:cxn modelId="{1065E5E9-B58E-4989-AFC7-CBF6DBA388EA}" srcId="{28871F2A-462E-4A25-8F17-7EC605AB5A3B}" destId="{2DA12E35-DB4F-40EE-879D-BDA848F6D3C1}" srcOrd="0" destOrd="0" parTransId="{DF0DF280-062A-4924-B11A-6B571B10B9A3}" sibTransId="{FD19E80D-2003-4082-B9AF-0C65584932B2}"/>
    <dgm:cxn modelId="{62A0CA08-EFE9-447F-B349-7A2AE9D35A61}" type="presOf" srcId="{2DA12E35-DB4F-40EE-879D-BDA848F6D3C1}" destId="{F7B507E3-13B7-4E83-B015-BD6FAFFDF1AC}" srcOrd="0" destOrd="0" presId="urn:microsoft.com/office/officeart/2005/8/layout/vList3#4"/>
    <dgm:cxn modelId="{4D53A169-D727-48F1-A4C9-F8B50C9D2B7B}" srcId="{28871F2A-462E-4A25-8F17-7EC605AB5A3B}" destId="{5196FE25-A4CA-49BA-9542-660F5B251D07}" srcOrd="1" destOrd="0" parTransId="{83FD923B-91FA-4A9D-B85E-20F7EB2B74CB}" sibTransId="{E215B54B-4648-460A-A95D-1A7363CF6561}"/>
    <dgm:cxn modelId="{86EDF1D0-990F-42E6-8EA9-753890D42919}" type="presOf" srcId="{28871F2A-462E-4A25-8F17-7EC605AB5A3B}" destId="{B9D5271C-83BF-424F-95BB-D69EDC05FEEA}" srcOrd="0" destOrd="0" presId="urn:microsoft.com/office/officeart/2005/8/layout/vList3#4"/>
    <dgm:cxn modelId="{64ABFDAC-F2CC-4996-8CA3-8F3442A52E12}" type="presOf" srcId="{BDC40B25-F47C-48CD-B23E-1E686009A132}" destId="{C0679C5E-B630-49C4-9FE3-881881C3DE23}" srcOrd="0" destOrd="0" presId="urn:microsoft.com/office/officeart/2005/8/layout/vList3#4"/>
    <dgm:cxn modelId="{7E1CBA35-754E-41A1-935B-F99BFA994437}" type="presParOf" srcId="{B9D5271C-83BF-424F-95BB-D69EDC05FEEA}" destId="{C7B36127-D1C0-42A9-AE19-AB89810DBA7C}" srcOrd="0" destOrd="0" presId="urn:microsoft.com/office/officeart/2005/8/layout/vList3#4"/>
    <dgm:cxn modelId="{58C4731E-D4FE-4182-A5AF-501CC2AEC6EB}" type="presParOf" srcId="{C7B36127-D1C0-42A9-AE19-AB89810DBA7C}" destId="{A94CCCE3-AFBE-4524-B304-951E0C1D2952}" srcOrd="0" destOrd="0" presId="urn:microsoft.com/office/officeart/2005/8/layout/vList3#4"/>
    <dgm:cxn modelId="{19775568-E80A-41EA-8F80-B3C4D7EE9FA0}" type="presParOf" srcId="{C7B36127-D1C0-42A9-AE19-AB89810DBA7C}" destId="{F7B507E3-13B7-4E83-B015-BD6FAFFDF1AC}" srcOrd="1" destOrd="0" presId="urn:microsoft.com/office/officeart/2005/8/layout/vList3#4"/>
    <dgm:cxn modelId="{604C10FC-748B-4365-916E-456B93F28800}" type="presParOf" srcId="{B9D5271C-83BF-424F-95BB-D69EDC05FEEA}" destId="{711A8F17-5477-4A04-AEBA-F389273CDD19}" srcOrd="1" destOrd="0" presId="urn:microsoft.com/office/officeart/2005/8/layout/vList3#4"/>
    <dgm:cxn modelId="{2B400CFD-1C82-4739-9849-D366C8142F3F}" type="presParOf" srcId="{B9D5271C-83BF-424F-95BB-D69EDC05FEEA}" destId="{6CB2C113-CD1A-4A7E-9D35-8FB7F8AEF5E5}" srcOrd="2" destOrd="0" presId="urn:microsoft.com/office/officeart/2005/8/layout/vList3#4"/>
    <dgm:cxn modelId="{5E40BF57-A757-4D37-B801-EDF9AAE783AE}" type="presParOf" srcId="{6CB2C113-CD1A-4A7E-9D35-8FB7F8AEF5E5}" destId="{33B9A6C2-7E61-4323-B915-960509C6C26F}" srcOrd="0" destOrd="0" presId="urn:microsoft.com/office/officeart/2005/8/layout/vList3#4"/>
    <dgm:cxn modelId="{BC8A8FC1-6128-429E-A8C1-5A9E7DE9FD66}" type="presParOf" srcId="{6CB2C113-CD1A-4A7E-9D35-8FB7F8AEF5E5}" destId="{D8272F7B-5DD0-4179-BF15-6A4DDE2D2DB4}" srcOrd="1" destOrd="0" presId="urn:microsoft.com/office/officeart/2005/8/layout/vList3#4"/>
    <dgm:cxn modelId="{12A4A862-6198-4E3E-8173-6F0043789412}" type="presParOf" srcId="{B9D5271C-83BF-424F-95BB-D69EDC05FEEA}" destId="{4AD80D97-9A46-4981-9AE9-A9D06988E18B}" srcOrd="3" destOrd="0" presId="urn:microsoft.com/office/officeart/2005/8/layout/vList3#4"/>
    <dgm:cxn modelId="{9A736D1D-BDB2-49CD-9810-B581FABD9DE1}" type="presParOf" srcId="{B9D5271C-83BF-424F-95BB-D69EDC05FEEA}" destId="{2ADBCE09-9621-4DAA-BB6E-A01B72192197}" srcOrd="4" destOrd="0" presId="urn:microsoft.com/office/officeart/2005/8/layout/vList3#4"/>
    <dgm:cxn modelId="{67E8D199-3CCA-441E-9DA5-084F782C4546}" type="presParOf" srcId="{2ADBCE09-9621-4DAA-BB6E-A01B72192197}" destId="{34C6C916-9E0B-45DA-B5BD-4160C5627D78}" srcOrd="0" destOrd="0" presId="urn:microsoft.com/office/officeart/2005/8/layout/vList3#4"/>
    <dgm:cxn modelId="{8416A0F3-48DA-4386-88E2-3F601065A309}" type="presParOf" srcId="{2ADBCE09-9621-4DAA-BB6E-A01B72192197}" destId="{C0679C5E-B630-49C4-9FE3-881881C3DE2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BFE75-591F-40D4-8F7F-D941DE9FBC91}" type="doc">
      <dgm:prSet loTypeId="urn:microsoft.com/office/officeart/2005/8/layout/vList3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DF675B8-01BB-4495-9FA6-2CCA75A7217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министерство строительства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9A5A37E7-6E65-4417-8FF6-F5AD41EB9A02}" type="parTrans" cxnId="{0CE5A1C5-1412-4196-99A1-65EB6F382F6D}">
      <dgm:prSet/>
      <dgm:spPr/>
      <dgm:t>
        <a:bodyPr/>
        <a:lstStyle/>
        <a:p>
          <a:endParaRPr lang="ru-RU"/>
        </a:p>
      </dgm:t>
    </dgm:pt>
    <dgm:pt modelId="{58F08A8F-4282-4982-9331-D8702DB49778}" type="sibTrans" cxnId="{0CE5A1C5-1412-4196-99A1-65EB6F382F6D}">
      <dgm:prSet/>
      <dgm:spPr/>
      <dgm:t>
        <a:bodyPr/>
        <a:lstStyle/>
        <a:p>
          <a:endParaRPr lang="ru-RU"/>
        </a:p>
      </dgm:t>
    </dgm:pt>
    <dgm:pt modelId="{DCF7A681-2FD0-4706-B400-314FD6A53AB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министерство культуры</a:t>
          </a:r>
          <a:endParaRPr lang="ru-RU" dirty="0"/>
        </a:p>
      </dgm:t>
    </dgm:pt>
    <dgm:pt modelId="{6FF4221F-EF61-45C4-9BF2-62A8A4A5B01A}" type="parTrans" cxnId="{23B95057-6678-47AC-9478-F324FFADCC8A}">
      <dgm:prSet/>
      <dgm:spPr/>
      <dgm:t>
        <a:bodyPr/>
        <a:lstStyle/>
        <a:p>
          <a:endParaRPr lang="ru-RU"/>
        </a:p>
      </dgm:t>
    </dgm:pt>
    <dgm:pt modelId="{7233CDE8-6DE3-4885-A572-2597744FF8F3}" type="sibTrans" cxnId="{23B95057-6678-47AC-9478-F324FFADCC8A}">
      <dgm:prSet/>
      <dgm:spPr/>
      <dgm:t>
        <a:bodyPr/>
        <a:lstStyle/>
        <a:p>
          <a:endParaRPr lang="ru-RU"/>
        </a:p>
      </dgm:t>
    </dgm:pt>
    <dgm:pt modelId="{6A453042-AACD-4A84-92E0-17A98BAD706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министерство физической культуры</a:t>
          </a:r>
        </a:p>
        <a:p>
          <a:r>
            <a:rPr lang="ru-RU" dirty="0" smtClean="0"/>
            <a:t> и спорта</a:t>
          </a:r>
          <a:endParaRPr lang="ru-RU" dirty="0"/>
        </a:p>
      </dgm:t>
    </dgm:pt>
    <dgm:pt modelId="{6B816D33-388A-4776-937A-7F61D9825628}" type="parTrans" cxnId="{50253994-5D76-47C6-98CB-C13A5F8027F2}">
      <dgm:prSet/>
      <dgm:spPr/>
      <dgm:t>
        <a:bodyPr/>
        <a:lstStyle/>
        <a:p>
          <a:endParaRPr lang="ru-RU"/>
        </a:p>
      </dgm:t>
    </dgm:pt>
    <dgm:pt modelId="{6420B89B-9DC2-4DB0-BA22-AE4A675D9056}" type="sibTrans" cxnId="{50253994-5D76-47C6-98CB-C13A5F8027F2}">
      <dgm:prSet/>
      <dgm:spPr/>
      <dgm:t>
        <a:bodyPr/>
        <a:lstStyle/>
        <a:p>
          <a:endParaRPr lang="ru-RU"/>
        </a:p>
      </dgm:t>
    </dgm:pt>
    <dgm:pt modelId="{34C64341-7552-4CAC-A481-9F9BCBD0CBB6}" type="pres">
      <dgm:prSet presAssocID="{6F5BFE75-591F-40D4-8F7F-D941DE9FBC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01C47-C0D5-445C-B78E-CBB0351F4F48}" type="pres">
      <dgm:prSet presAssocID="{8DF675B8-01BB-4495-9FA6-2CCA75A72179}" presName="composite" presStyleCnt="0"/>
      <dgm:spPr/>
    </dgm:pt>
    <dgm:pt modelId="{D1B92214-C5FA-4D25-A972-D7EFA8EB9663}" type="pres">
      <dgm:prSet presAssocID="{8DF675B8-01BB-4495-9FA6-2CCA75A7217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489D1C-BF99-4DD8-A954-735C4F8C7F1F}" type="pres">
      <dgm:prSet presAssocID="{8DF675B8-01BB-4495-9FA6-2CCA75A72179}" presName="txShp" presStyleLbl="node1" presStyleIdx="0" presStyleCnt="3" custLinFactNeighborX="-90" custLinFactNeighborY="-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A5A-C844-45B4-AA43-6D5E7FB54090}" type="pres">
      <dgm:prSet presAssocID="{58F08A8F-4282-4982-9331-D8702DB49778}" presName="spacing" presStyleCnt="0"/>
      <dgm:spPr/>
    </dgm:pt>
    <dgm:pt modelId="{82A54F18-568A-453C-96E5-24D050C32A08}" type="pres">
      <dgm:prSet presAssocID="{DCF7A681-2FD0-4706-B400-314FD6A53ABF}" presName="composite" presStyleCnt="0"/>
      <dgm:spPr/>
    </dgm:pt>
    <dgm:pt modelId="{F9AE3BD9-9185-45F6-87B2-B82F64A87072}" type="pres">
      <dgm:prSet presAssocID="{DCF7A681-2FD0-4706-B400-314FD6A53ABF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93ED60-9E06-41BD-8F4E-649186C7CD99}" type="pres">
      <dgm:prSet presAssocID="{DCF7A681-2FD0-4706-B400-314FD6A53AB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41EB-29C2-40A9-946A-69CE8B75C44B}" type="pres">
      <dgm:prSet presAssocID="{7233CDE8-6DE3-4885-A572-2597744FF8F3}" presName="spacing" presStyleCnt="0"/>
      <dgm:spPr/>
    </dgm:pt>
    <dgm:pt modelId="{ED1E0B41-D030-4ECF-9507-DFF7BD058036}" type="pres">
      <dgm:prSet presAssocID="{6A453042-AACD-4A84-92E0-17A98BAD706F}" presName="composite" presStyleCnt="0"/>
      <dgm:spPr/>
    </dgm:pt>
    <dgm:pt modelId="{7B9775E5-B94B-4F2B-9C0E-63F09BFE0BAB}" type="pres">
      <dgm:prSet presAssocID="{6A453042-AACD-4A84-92E0-17A98BAD706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F4E8F2-1497-4983-BC11-AB26D94BC868}" type="pres">
      <dgm:prSet presAssocID="{6A453042-AACD-4A84-92E0-17A98BAD706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5A1C5-1412-4196-99A1-65EB6F382F6D}" srcId="{6F5BFE75-591F-40D4-8F7F-D941DE9FBC91}" destId="{8DF675B8-01BB-4495-9FA6-2CCA75A72179}" srcOrd="0" destOrd="0" parTransId="{9A5A37E7-6E65-4417-8FF6-F5AD41EB9A02}" sibTransId="{58F08A8F-4282-4982-9331-D8702DB49778}"/>
    <dgm:cxn modelId="{50253994-5D76-47C6-98CB-C13A5F8027F2}" srcId="{6F5BFE75-591F-40D4-8F7F-D941DE9FBC91}" destId="{6A453042-AACD-4A84-92E0-17A98BAD706F}" srcOrd="2" destOrd="0" parTransId="{6B816D33-388A-4776-937A-7F61D9825628}" sibTransId="{6420B89B-9DC2-4DB0-BA22-AE4A675D9056}"/>
    <dgm:cxn modelId="{5FF5B47D-3ECD-449D-B52C-AF9547537600}" type="presOf" srcId="{8DF675B8-01BB-4495-9FA6-2CCA75A72179}" destId="{41489D1C-BF99-4DD8-A954-735C4F8C7F1F}" srcOrd="0" destOrd="0" presId="urn:microsoft.com/office/officeart/2005/8/layout/vList3#5"/>
    <dgm:cxn modelId="{42C0F333-0AF5-462E-9834-436A7268C473}" type="presOf" srcId="{DCF7A681-2FD0-4706-B400-314FD6A53ABF}" destId="{0393ED60-9E06-41BD-8F4E-649186C7CD99}" srcOrd="0" destOrd="0" presId="urn:microsoft.com/office/officeart/2005/8/layout/vList3#5"/>
    <dgm:cxn modelId="{23B95057-6678-47AC-9478-F324FFADCC8A}" srcId="{6F5BFE75-591F-40D4-8F7F-D941DE9FBC91}" destId="{DCF7A681-2FD0-4706-B400-314FD6A53ABF}" srcOrd="1" destOrd="0" parTransId="{6FF4221F-EF61-45C4-9BF2-62A8A4A5B01A}" sibTransId="{7233CDE8-6DE3-4885-A572-2597744FF8F3}"/>
    <dgm:cxn modelId="{6D8F3E13-7084-4E8F-BD1D-5274F09286AB}" type="presOf" srcId="{6F5BFE75-591F-40D4-8F7F-D941DE9FBC91}" destId="{34C64341-7552-4CAC-A481-9F9BCBD0CBB6}" srcOrd="0" destOrd="0" presId="urn:microsoft.com/office/officeart/2005/8/layout/vList3#5"/>
    <dgm:cxn modelId="{D9773D54-027C-492B-A800-B4D5E211EA34}" type="presOf" srcId="{6A453042-AACD-4A84-92E0-17A98BAD706F}" destId="{86F4E8F2-1497-4983-BC11-AB26D94BC868}" srcOrd="0" destOrd="0" presId="urn:microsoft.com/office/officeart/2005/8/layout/vList3#5"/>
    <dgm:cxn modelId="{B0AB1539-8305-4A28-AC0E-56EB95715C42}" type="presParOf" srcId="{34C64341-7552-4CAC-A481-9F9BCBD0CBB6}" destId="{3DB01C47-C0D5-445C-B78E-CBB0351F4F48}" srcOrd="0" destOrd="0" presId="urn:microsoft.com/office/officeart/2005/8/layout/vList3#5"/>
    <dgm:cxn modelId="{F45ECE4C-6577-42E1-9911-8CE60E9AC16B}" type="presParOf" srcId="{3DB01C47-C0D5-445C-B78E-CBB0351F4F48}" destId="{D1B92214-C5FA-4D25-A972-D7EFA8EB9663}" srcOrd="0" destOrd="0" presId="urn:microsoft.com/office/officeart/2005/8/layout/vList3#5"/>
    <dgm:cxn modelId="{85CB97C4-B36C-43D4-885E-A8D59B5D6A95}" type="presParOf" srcId="{3DB01C47-C0D5-445C-B78E-CBB0351F4F48}" destId="{41489D1C-BF99-4DD8-A954-735C4F8C7F1F}" srcOrd="1" destOrd="0" presId="urn:microsoft.com/office/officeart/2005/8/layout/vList3#5"/>
    <dgm:cxn modelId="{B350209C-9E92-4477-B211-7952DCD18224}" type="presParOf" srcId="{34C64341-7552-4CAC-A481-9F9BCBD0CBB6}" destId="{960E1A5A-C844-45B4-AA43-6D5E7FB54090}" srcOrd="1" destOrd="0" presId="urn:microsoft.com/office/officeart/2005/8/layout/vList3#5"/>
    <dgm:cxn modelId="{50B2E142-A4BE-47A3-8E52-01BD33A63B18}" type="presParOf" srcId="{34C64341-7552-4CAC-A481-9F9BCBD0CBB6}" destId="{82A54F18-568A-453C-96E5-24D050C32A08}" srcOrd="2" destOrd="0" presId="urn:microsoft.com/office/officeart/2005/8/layout/vList3#5"/>
    <dgm:cxn modelId="{A9778B1A-33D0-4B1E-8E91-27A9717515D2}" type="presParOf" srcId="{82A54F18-568A-453C-96E5-24D050C32A08}" destId="{F9AE3BD9-9185-45F6-87B2-B82F64A87072}" srcOrd="0" destOrd="0" presId="urn:microsoft.com/office/officeart/2005/8/layout/vList3#5"/>
    <dgm:cxn modelId="{43AC71C5-6EC1-416C-86D1-841CAED8256E}" type="presParOf" srcId="{82A54F18-568A-453C-96E5-24D050C32A08}" destId="{0393ED60-9E06-41BD-8F4E-649186C7CD99}" srcOrd="1" destOrd="0" presId="urn:microsoft.com/office/officeart/2005/8/layout/vList3#5"/>
    <dgm:cxn modelId="{E4C3FEBE-BA29-41A8-B8B6-E07D9C52123A}" type="presParOf" srcId="{34C64341-7552-4CAC-A481-9F9BCBD0CBB6}" destId="{C2E641EB-29C2-40A9-946A-69CE8B75C44B}" srcOrd="3" destOrd="0" presId="urn:microsoft.com/office/officeart/2005/8/layout/vList3#5"/>
    <dgm:cxn modelId="{2F8344E3-89F8-4D51-A9CD-ED518D49EDE8}" type="presParOf" srcId="{34C64341-7552-4CAC-A481-9F9BCBD0CBB6}" destId="{ED1E0B41-D030-4ECF-9507-DFF7BD058036}" srcOrd="4" destOrd="0" presId="urn:microsoft.com/office/officeart/2005/8/layout/vList3#5"/>
    <dgm:cxn modelId="{625D0B41-F2D2-420E-8AE7-A7F5FD0D36B9}" type="presParOf" srcId="{ED1E0B41-D030-4ECF-9507-DFF7BD058036}" destId="{7B9775E5-B94B-4F2B-9C0E-63F09BFE0BAB}" srcOrd="0" destOrd="0" presId="urn:microsoft.com/office/officeart/2005/8/layout/vList3#5"/>
    <dgm:cxn modelId="{3A5D6072-63C0-47F2-90E0-5F92A262E262}" type="presParOf" srcId="{ED1E0B41-D030-4ECF-9507-DFF7BD058036}" destId="{86F4E8F2-1497-4983-BC11-AB26D94BC868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71F2A-462E-4A25-8F17-7EC605AB5A3B}" type="doc">
      <dgm:prSet loTypeId="urn:microsoft.com/office/officeart/2005/8/layout/vList3#4" loCatId="list" qsTypeId="urn:microsoft.com/office/officeart/2005/8/quickstyle/simple1" qsCatId="simple" csTypeId="urn:microsoft.com/office/officeart/2005/8/colors/accent0_1" csCatId="mainScheme" phldr="1"/>
      <dgm:spPr/>
    </dgm:pt>
    <dgm:pt modelId="{2DA12E35-DB4F-40EE-879D-BDA848F6D3C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Вся работа по отбору проекта осуществляется на местном уровне</a:t>
          </a:r>
          <a:endParaRPr lang="ru-RU" dirty="0"/>
        </a:p>
      </dgm:t>
    </dgm:pt>
    <dgm:pt modelId="{DF0DF280-062A-4924-B11A-6B571B10B9A3}" type="parTrans" cxnId="{1065E5E9-B58E-4989-AFC7-CBF6DBA388EA}">
      <dgm:prSet/>
      <dgm:spPr/>
      <dgm:t>
        <a:bodyPr/>
        <a:lstStyle/>
        <a:p>
          <a:endParaRPr lang="ru-RU"/>
        </a:p>
      </dgm:t>
    </dgm:pt>
    <dgm:pt modelId="{FD19E80D-2003-4082-B9AF-0C65584932B2}" type="sibTrans" cxnId="{1065E5E9-B58E-4989-AFC7-CBF6DBA388EA}">
      <dgm:prSet/>
      <dgm:spPr/>
      <dgm:t>
        <a:bodyPr/>
        <a:lstStyle/>
        <a:p>
          <a:endParaRPr lang="ru-RU"/>
        </a:p>
      </dgm:t>
    </dgm:pt>
    <dgm:pt modelId="{5196FE25-A4CA-49BA-9542-660F5B251D0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Выявляются и решаются «незаметные»  и (или) злободневные проблемы</a:t>
          </a:r>
          <a:endParaRPr lang="ru-RU" dirty="0"/>
        </a:p>
      </dgm:t>
    </dgm:pt>
    <dgm:pt modelId="{83FD923B-91FA-4A9D-B85E-20F7EB2B74CB}" type="parTrans" cxnId="{4D53A169-D727-48F1-A4C9-F8B50C9D2B7B}">
      <dgm:prSet/>
      <dgm:spPr/>
      <dgm:t>
        <a:bodyPr/>
        <a:lstStyle/>
        <a:p>
          <a:endParaRPr lang="ru-RU"/>
        </a:p>
      </dgm:t>
    </dgm:pt>
    <dgm:pt modelId="{E215B54B-4648-460A-A95D-1A7363CF6561}" type="sibTrans" cxnId="{4D53A169-D727-48F1-A4C9-F8B50C9D2B7B}">
      <dgm:prSet/>
      <dgm:spPr/>
      <dgm:t>
        <a:bodyPr/>
        <a:lstStyle/>
        <a:p>
          <a:endParaRPr lang="ru-RU"/>
        </a:p>
      </dgm:t>
    </dgm:pt>
    <dgm:pt modelId="{BDC40B25-F47C-48CD-B23E-1E686009A13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Результаты видны быстро (от определения проблемы до её решения проходит не более года)</a:t>
          </a:r>
          <a:endParaRPr lang="ru-RU" dirty="0"/>
        </a:p>
      </dgm:t>
    </dgm:pt>
    <dgm:pt modelId="{B212DB09-6D66-4E34-B3FA-89D1016E1D76}" type="parTrans" cxnId="{3D1BFBD1-6F1C-44D6-A4C5-D262782BB33F}">
      <dgm:prSet/>
      <dgm:spPr/>
      <dgm:t>
        <a:bodyPr/>
        <a:lstStyle/>
        <a:p>
          <a:endParaRPr lang="ru-RU"/>
        </a:p>
      </dgm:t>
    </dgm:pt>
    <dgm:pt modelId="{46C2A214-668A-457E-9D11-F7D71BB2549B}" type="sibTrans" cxnId="{3D1BFBD1-6F1C-44D6-A4C5-D262782BB33F}">
      <dgm:prSet/>
      <dgm:spPr/>
      <dgm:t>
        <a:bodyPr/>
        <a:lstStyle/>
        <a:p>
          <a:endParaRPr lang="ru-RU"/>
        </a:p>
      </dgm:t>
    </dgm:pt>
    <dgm:pt modelId="{0CE1E7CC-AFB5-47E6-AE6B-B789A276118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Все процедуры объективны и прозрачны, </a:t>
          </a:r>
        </a:p>
        <a:p>
          <a:r>
            <a:rPr lang="ru-RU" dirty="0" smtClean="0"/>
            <a:t>условия одинаковы для всех:</a:t>
          </a:r>
          <a:endParaRPr lang="ru-RU" dirty="0"/>
        </a:p>
      </dgm:t>
    </dgm:pt>
    <dgm:pt modelId="{28824790-787C-4BDD-B5CA-C0BB4B91B6B4}" type="parTrans" cxnId="{0C48D2BB-5BAC-4D8A-BDAC-8310E3E78451}">
      <dgm:prSet/>
      <dgm:spPr/>
      <dgm:t>
        <a:bodyPr/>
        <a:lstStyle/>
        <a:p>
          <a:endParaRPr lang="ru-RU"/>
        </a:p>
      </dgm:t>
    </dgm:pt>
    <dgm:pt modelId="{56ADC941-7262-41AC-A9B6-CBD21CDE3F24}" type="sibTrans" cxnId="{0C48D2BB-5BAC-4D8A-BDAC-8310E3E78451}">
      <dgm:prSet/>
      <dgm:spPr/>
      <dgm:t>
        <a:bodyPr/>
        <a:lstStyle/>
        <a:p>
          <a:endParaRPr lang="ru-RU"/>
        </a:p>
      </dgm:t>
    </dgm:pt>
    <dgm:pt modelId="{B9D5271C-83BF-424F-95BB-D69EDC05FEEA}" type="pres">
      <dgm:prSet presAssocID="{28871F2A-462E-4A25-8F17-7EC605AB5A3B}" presName="linearFlow" presStyleCnt="0">
        <dgm:presLayoutVars>
          <dgm:dir/>
          <dgm:resizeHandles val="exact"/>
        </dgm:presLayoutVars>
      </dgm:prSet>
      <dgm:spPr/>
    </dgm:pt>
    <dgm:pt modelId="{C7B36127-D1C0-42A9-AE19-AB89810DBA7C}" type="pres">
      <dgm:prSet presAssocID="{2DA12E35-DB4F-40EE-879D-BDA848F6D3C1}" presName="composite" presStyleCnt="0"/>
      <dgm:spPr/>
    </dgm:pt>
    <dgm:pt modelId="{A94CCCE3-AFBE-4524-B304-951E0C1D2952}" type="pres">
      <dgm:prSet presAssocID="{2DA12E35-DB4F-40EE-879D-BDA848F6D3C1}" presName="imgShp" presStyleLbl="fgImgPlace1" presStyleIdx="0" presStyleCnt="4" custLinFactX="-2997" custLinFactNeighborX="-100000" custLinFactNeighborY="175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7B507E3-13B7-4E83-B015-BD6FAFFDF1AC}" type="pres">
      <dgm:prSet presAssocID="{2DA12E35-DB4F-40EE-879D-BDA848F6D3C1}" presName="txShp" presStyleLbl="node1" presStyleIdx="0" presStyleCnt="4" custScaleX="113100" custLinFactNeighborX="-907" custLinFactNeighborY="1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A8F17-5477-4A04-AEBA-F389273CDD19}" type="pres">
      <dgm:prSet presAssocID="{FD19E80D-2003-4082-B9AF-0C65584932B2}" presName="spacing" presStyleCnt="0"/>
      <dgm:spPr/>
    </dgm:pt>
    <dgm:pt modelId="{6CB2C113-CD1A-4A7E-9D35-8FB7F8AEF5E5}" type="pres">
      <dgm:prSet presAssocID="{5196FE25-A4CA-49BA-9542-660F5B251D07}" presName="composite" presStyleCnt="0"/>
      <dgm:spPr/>
    </dgm:pt>
    <dgm:pt modelId="{33B9A6C2-7E61-4323-B915-960509C6C26F}" type="pres">
      <dgm:prSet presAssocID="{5196FE25-A4CA-49BA-9542-660F5B251D07}" presName="imgShp" presStyleLbl="fgImgPlace1" presStyleIdx="1" presStyleCnt="4" custLinFactX="-797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272F7B-5DD0-4179-BF15-6A4DDE2D2DB4}" type="pres">
      <dgm:prSet presAssocID="{5196FE25-A4CA-49BA-9542-660F5B251D07}" presName="txShp" presStyleLbl="node1" presStyleIdx="1" presStyleCnt="4" custScaleX="114351" custLinFactNeighborX="-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0D97-9A46-4981-9AE9-A9D06988E18B}" type="pres">
      <dgm:prSet presAssocID="{E215B54B-4648-460A-A95D-1A7363CF6561}" presName="spacing" presStyleCnt="0"/>
      <dgm:spPr/>
    </dgm:pt>
    <dgm:pt modelId="{2ADBCE09-9621-4DAA-BB6E-A01B72192197}" type="pres">
      <dgm:prSet presAssocID="{BDC40B25-F47C-48CD-B23E-1E686009A132}" presName="composite" presStyleCnt="0"/>
      <dgm:spPr/>
    </dgm:pt>
    <dgm:pt modelId="{34C6C916-9E0B-45DA-B5BD-4160C5627D78}" type="pres">
      <dgm:prSet presAssocID="{BDC40B25-F47C-48CD-B23E-1E686009A132}" presName="imgShp" presStyleLbl="fgImgPlace1" presStyleIdx="2" presStyleCnt="4" custLinFactX="-1170" custLinFactNeighborX="-100000" custLinFactNeighborY="-2033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C0679C5E-B630-49C4-9FE3-881881C3DE23}" type="pres">
      <dgm:prSet presAssocID="{BDC40B25-F47C-48CD-B23E-1E686009A132}" presName="txShp" presStyleLbl="node1" presStyleIdx="2" presStyleCnt="4" custScaleX="114351" custLinFactNeighborX="-907" custLinFactNeighborY="-2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7970-65A2-4855-9378-16B2511D86E4}" type="pres">
      <dgm:prSet presAssocID="{46C2A214-668A-457E-9D11-F7D71BB2549B}" presName="spacing" presStyleCnt="0"/>
      <dgm:spPr/>
    </dgm:pt>
    <dgm:pt modelId="{894B527F-4E4E-4B7B-B0BD-132F408902B2}" type="pres">
      <dgm:prSet presAssocID="{0CE1E7CC-AFB5-47E6-AE6B-B789A276118B}" presName="composite" presStyleCnt="0"/>
      <dgm:spPr/>
    </dgm:pt>
    <dgm:pt modelId="{252131A4-ACDB-411D-9D4C-1B5A93D9AA2E}" type="pres">
      <dgm:prSet presAssocID="{0CE1E7CC-AFB5-47E6-AE6B-B789A276118B}" presName="imgShp" presStyleLbl="fgImgPlace1" presStyleIdx="3" presStyleCnt="4" custLinFactX="-1170" custLinFactNeighborX="-100000" custLinFactNeighborY="-3743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6D8A082C-22D9-42F2-917C-536F362A2E7F}" type="pres">
      <dgm:prSet presAssocID="{0CE1E7CC-AFB5-47E6-AE6B-B789A276118B}" presName="txShp" presStyleLbl="node1" presStyleIdx="3" presStyleCnt="4" custScaleX="114351" custLinFactNeighborX="-907" custLinFactNeighborY="-3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3DDA1-805C-48C5-94B7-E165469DDE4D}" type="presOf" srcId="{0CE1E7CC-AFB5-47E6-AE6B-B789A276118B}" destId="{6D8A082C-22D9-42F2-917C-536F362A2E7F}" srcOrd="0" destOrd="0" presId="urn:microsoft.com/office/officeart/2005/8/layout/vList3#4"/>
    <dgm:cxn modelId="{C2F2E532-A5C9-45C3-879C-FC818F87C209}" type="presOf" srcId="{BDC40B25-F47C-48CD-B23E-1E686009A132}" destId="{C0679C5E-B630-49C4-9FE3-881881C3DE23}" srcOrd="0" destOrd="0" presId="urn:microsoft.com/office/officeart/2005/8/layout/vList3#4"/>
    <dgm:cxn modelId="{2FC1579A-5E5F-444A-AE45-8F3F33C9773E}" type="presOf" srcId="{28871F2A-462E-4A25-8F17-7EC605AB5A3B}" destId="{B9D5271C-83BF-424F-95BB-D69EDC05FEEA}" srcOrd="0" destOrd="0" presId="urn:microsoft.com/office/officeart/2005/8/layout/vList3#4"/>
    <dgm:cxn modelId="{0C48D2BB-5BAC-4D8A-BDAC-8310E3E78451}" srcId="{28871F2A-462E-4A25-8F17-7EC605AB5A3B}" destId="{0CE1E7CC-AFB5-47E6-AE6B-B789A276118B}" srcOrd="3" destOrd="0" parTransId="{28824790-787C-4BDD-B5CA-C0BB4B91B6B4}" sibTransId="{56ADC941-7262-41AC-A9B6-CBD21CDE3F24}"/>
    <dgm:cxn modelId="{1065E5E9-B58E-4989-AFC7-CBF6DBA388EA}" srcId="{28871F2A-462E-4A25-8F17-7EC605AB5A3B}" destId="{2DA12E35-DB4F-40EE-879D-BDA848F6D3C1}" srcOrd="0" destOrd="0" parTransId="{DF0DF280-062A-4924-B11A-6B571B10B9A3}" sibTransId="{FD19E80D-2003-4082-B9AF-0C65584932B2}"/>
    <dgm:cxn modelId="{4D53A169-D727-48F1-A4C9-F8B50C9D2B7B}" srcId="{28871F2A-462E-4A25-8F17-7EC605AB5A3B}" destId="{5196FE25-A4CA-49BA-9542-660F5B251D07}" srcOrd="1" destOrd="0" parTransId="{83FD923B-91FA-4A9D-B85E-20F7EB2B74CB}" sibTransId="{E215B54B-4648-460A-A95D-1A7363CF6561}"/>
    <dgm:cxn modelId="{A814CAAE-B964-4C36-8CEA-15451C10B2BF}" type="presOf" srcId="{5196FE25-A4CA-49BA-9542-660F5B251D07}" destId="{D8272F7B-5DD0-4179-BF15-6A4DDE2D2DB4}" srcOrd="0" destOrd="0" presId="urn:microsoft.com/office/officeart/2005/8/layout/vList3#4"/>
    <dgm:cxn modelId="{7DA0DD79-4890-4E9B-AFF5-1096E906C139}" type="presOf" srcId="{2DA12E35-DB4F-40EE-879D-BDA848F6D3C1}" destId="{F7B507E3-13B7-4E83-B015-BD6FAFFDF1AC}" srcOrd="0" destOrd="0" presId="urn:microsoft.com/office/officeart/2005/8/layout/vList3#4"/>
    <dgm:cxn modelId="{3D1BFBD1-6F1C-44D6-A4C5-D262782BB33F}" srcId="{28871F2A-462E-4A25-8F17-7EC605AB5A3B}" destId="{BDC40B25-F47C-48CD-B23E-1E686009A132}" srcOrd="2" destOrd="0" parTransId="{B212DB09-6D66-4E34-B3FA-89D1016E1D76}" sibTransId="{46C2A214-668A-457E-9D11-F7D71BB2549B}"/>
    <dgm:cxn modelId="{57147FF9-CDDE-44F7-972D-14BB466661E2}" type="presParOf" srcId="{B9D5271C-83BF-424F-95BB-D69EDC05FEEA}" destId="{C7B36127-D1C0-42A9-AE19-AB89810DBA7C}" srcOrd="0" destOrd="0" presId="urn:microsoft.com/office/officeart/2005/8/layout/vList3#4"/>
    <dgm:cxn modelId="{091E7E62-2E27-47E7-809C-C25961D96CE4}" type="presParOf" srcId="{C7B36127-D1C0-42A9-AE19-AB89810DBA7C}" destId="{A94CCCE3-AFBE-4524-B304-951E0C1D2952}" srcOrd="0" destOrd="0" presId="urn:microsoft.com/office/officeart/2005/8/layout/vList3#4"/>
    <dgm:cxn modelId="{3275677C-0B86-45A3-93B3-6CB49D4C7EAB}" type="presParOf" srcId="{C7B36127-D1C0-42A9-AE19-AB89810DBA7C}" destId="{F7B507E3-13B7-4E83-B015-BD6FAFFDF1AC}" srcOrd="1" destOrd="0" presId="urn:microsoft.com/office/officeart/2005/8/layout/vList3#4"/>
    <dgm:cxn modelId="{4B13F48F-B1F8-4325-BCBE-EAB3773499BC}" type="presParOf" srcId="{B9D5271C-83BF-424F-95BB-D69EDC05FEEA}" destId="{711A8F17-5477-4A04-AEBA-F389273CDD19}" srcOrd="1" destOrd="0" presId="urn:microsoft.com/office/officeart/2005/8/layout/vList3#4"/>
    <dgm:cxn modelId="{5823F756-3AFA-4846-94A0-214213F8CBB7}" type="presParOf" srcId="{B9D5271C-83BF-424F-95BB-D69EDC05FEEA}" destId="{6CB2C113-CD1A-4A7E-9D35-8FB7F8AEF5E5}" srcOrd="2" destOrd="0" presId="urn:microsoft.com/office/officeart/2005/8/layout/vList3#4"/>
    <dgm:cxn modelId="{2033233F-CFEE-4C62-BCA0-C1885A39828D}" type="presParOf" srcId="{6CB2C113-CD1A-4A7E-9D35-8FB7F8AEF5E5}" destId="{33B9A6C2-7E61-4323-B915-960509C6C26F}" srcOrd="0" destOrd="0" presId="urn:microsoft.com/office/officeart/2005/8/layout/vList3#4"/>
    <dgm:cxn modelId="{61D85BA0-79F1-45D3-A4B4-83ACA3E0E9EB}" type="presParOf" srcId="{6CB2C113-CD1A-4A7E-9D35-8FB7F8AEF5E5}" destId="{D8272F7B-5DD0-4179-BF15-6A4DDE2D2DB4}" srcOrd="1" destOrd="0" presId="urn:microsoft.com/office/officeart/2005/8/layout/vList3#4"/>
    <dgm:cxn modelId="{AEC81EAD-8855-4B9C-8FAA-53D5CBF9C4C2}" type="presParOf" srcId="{B9D5271C-83BF-424F-95BB-D69EDC05FEEA}" destId="{4AD80D97-9A46-4981-9AE9-A9D06988E18B}" srcOrd="3" destOrd="0" presId="urn:microsoft.com/office/officeart/2005/8/layout/vList3#4"/>
    <dgm:cxn modelId="{DC5028A5-2E6D-4FEE-933D-8D9622464799}" type="presParOf" srcId="{B9D5271C-83BF-424F-95BB-D69EDC05FEEA}" destId="{2ADBCE09-9621-4DAA-BB6E-A01B72192197}" srcOrd="4" destOrd="0" presId="urn:microsoft.com/office/officeart/2005/8/layout/vList3#4"/>
    <dgm:cxn modelId="{DEC002F7-110A-48AC-B7EC-EA2B598F77FD}" type="presParOf" srcId="{2ADBCE09-9621-4DAA-BB6E-A01B72192197}" destId="{34C6C916-9E0B-45DA-B5BD-4160C5627D78}" srcOrd="0" destOrd="0" presId="urn:microsoft.com/office/officeart/2005/8/layout/vList3#4"/>
    <dgm:cxn modelId="{7A28F3DF-B090-4347-B56A-168D0EFF4534}" type="presParOf" srcId="{2ADBCE09-9621-4DAA-BB6E-A01B72192197}" destId="{C0679C5E-B630-49C4-9FE3-881881C3DE23}" srcOrd="1" destOrd="0" presId="urn:microsoft.com/office/officeart/2005/8/layout/vList3#4"/>
    <dgm:cxn modelId="{4CC0083E-849C-4407-AA39-E26D19612D1A}" type="presParOf" srcId="{B9D5271C-83BF-424F-95BB-D69EDC05FEEA}" destId="{EE187970-65A2-4855-9378-16B2511D86E4}" srcOrd="5" destOrd="0" presId="urn:microsoft.com/office/officeart/2005/8/layout/vList3#4"/>
    <dgm:cxn modelId="{AEA47BC9-E9F5-417A-BA07-40F7923CE8AF}" type="presParOf" srcId="{B9D5271C-83BF-424F-95BB-D69EDC05FEEA}" destId="{894B527F-4E4E-4B7B-B0BD-132F408902B2}" srcOrd="6" destOrd="0" presId="urn:microsoft.com/office/officeart/2005/8/layout/vList3#4"/>
    <dgm:cxn modelId="{9BFFAF78-047F-47CF-A6A8-9E681D8DB603}" type="presParOf" srcId="{894B527F-4E4E-4B7B-B0BD-132F408902B2}" destId="{252131A4-ACDB-411D-9D4C-1B5A93D9AA2E}" srcOrd="0" destOrd="0" presId="urn:microsoft.com/office/officeart/2005/8/layout/vList3#4"/>
    <dgm:cxn modelId="{4C127176-92BF-455C-854E-A2C065EC60A1}" type="presParOf" srcId="{894B527F-4E4E-4B7B-B0BD-132F408902B2}" destId="{6D8A082C-22D9-42F2-917C-536F362A2E7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3B81C-642F-43F1-83CF-3D334D4BE48A}">
      <dsp:nvSpPr>
        <dsp:cNvPr id="0" name=""/>
        <dsp:cNvSpPr/>
      </dsp:nvSpPr>
      <dsp:spPr>
        <a:xfrm rot="10800000">
          <a:off x="2299282" y="332"/>
          <a:ext cx="7926329" cy="1211206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108" tIns="167640" rIns="312928" bIns="1676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Инициативный платеж</a:t>
          </a:r>
          <a:endParaRPr lang="ru-RU" sz="4400" b="1" kern="1200" dirty="0">
            <a:ln w="3175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10800000">
        <a:off x="2299282" y="332"/>
        <a:ext cx="7926329" cy="1211206"/>
      </dsp:txXfrm>
    </dsp:sp>
    <dsp:sp modelId="{1E291C2A-8E28-49B9-871D-E54095770BA4}">
      <dsp:nvSpPr>
        <dsp:cNvPr id="0" name=""/>
        <dsp:cNvSpPr/>
      </dsp:nvSpPr>
      <dsp:spPr>
        <a:xfrm>
          <a:off x="1693679" y="332"/>
          <a:ext cx="1211206" cy="1211206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6D2206-98C2-48E4-8C42-EE8FC9B0B7A2}">
      <dsp:nvSpPr>
        <dsp:cNvPr id="0" name=""/>
        <dsp:cNvSpPr/>
      </dsp:nvSpPr>
      <dsp:spPr>
        <a:xfrm rot="10800000">
          <a:off x="2299282" y="1514340"/>
          <a:ext cx="7926329" cy="1211206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108" tIns="167640" rIns="312928" bIns="1676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Инициативный проект</a:t>
          </a:r>
          <a:endParaRPr lang="ru-RU" sz="4400" b="1" kern="1200" dirty="0">
            <a:ln w="3175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10800000">
        <a:off x="2299282" y="1514340"/>
        <a:ext cx="7926329" cy="1211206"/>
      </dsp:txXfrm>
    </dsp:sp>
    <dsp:sp modelId="{3E7A37B5-5240-4F45-8E2D-06DD8A45711E}">
      <dsp:nvSpPr>
        <dsp:cNvPr id="0" name=""/>
        <dsp:cNvSpPr/>
      </dsp:nvSpPr>
      <dsp:spPr>
        <a:xfrm>
          <a:off x="1693679" y="1514340"/>
          <a:ext cx="1211206" cy="1211206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1091BE-847D-43CE-9A01-A870F49F6973}">
      <dsp:nvSpPr>
        <dsp:cNvPr id="0" name=""/>
        <dsp:cNvSpPr/>
      </dsp:nvSpPr>
      <dsp:spPr>
        <a:xfrm rot="10800000">
          <a:off x="1735203" y="1270"/>
          <a:ext cx="1051173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объекты частной коммерческой деятельности</a:t>
          </a:r>
          <a:endParaRPr lang="ru-RU" sz="2000" kern="1200" dirty="0"/>
        </a:p>
      </dsp:txBody>
      <dsp:txXfrm rot="10800000">
        <a:off x="1735203" y="1270"/>
        <a:ext cx="10511736" cy="701772"/>
      </dsp:txXfrm>
    </dsp:sp>
    <dsp:sp modelId="{B76F970B-5E3B-4FA5-B65E-B52FBAB56892}">
      <dsp:nvSpPr>
        <dsp:cNvPr id="0" name=""/>
        <dsp:cNvSpPr/>
      </dsp:nvSpPr>
      <dsp:spPr>
        <a:xfrm>
          <a:off x="1110712" y="1270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16E48-2499-47F8-A0D7-AB5EEDD2DD40}">
      <dsp:nvSpPr>
        <dsp:cNvPr id="0" name=""/>
        <dsp:cNvSpPr/>
      </dsp:nvSpPr>
      <dsp:spPr>
        <a:xfrm rot="10800000">
          <a:off x="1735203" y="912527"/>
          <a:ext cx="1051173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ремонт или строительство объектов культового и религиозного назначения</a:t>
          </a:r>
          <a:endParaRPr lang="ru-RU" sz="2000" kern="1200" dirty="0"/>
        </a:p>
      </dsp:txBody>
      <dsp:txXfrm rot="10800000">
        <a:off x="1735203" y="912527"/>
        <a:ext cx="10511736" cy="701772"/>
      </dsp:txXfrm>
    </dsp:sp>
    <dsp:sp modelId="{41405C52-58E5-4DE5-A57F-DA2FDE361273}">
      <dsp:nvSpPr>
        <dsp:cNvPr id="0" name=""/>
        <dsp:cNvSpPr/>
      </dsp:nvSpPr>
      <dsp:spPr>
        <a:xfrm>
          <a:off x="1110712" y="912527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A92BE-EFEB-457E-BCE2-8C373A51AF94}">
      <dsp:nvSpPr>
        <dsp:cNvPr id="0" name=""/>
        <dsp:cNvSpPr/>
      </dsp:nvSpPr>
      <dsp:spPr>
        <a:xfrm rot="10800000">
          <a:off x="1735203" y="1823783"/>
          <a:ext cx="1051173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проекты, которые служат интересам отдельных этнических групп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 создают риск межэтнических конфликтов</a:t>
          </a:r>
          <a:endParaRPr lang="ru-RU" sz="1800" kern="1200" dirty="0"/>
        </a:p>
      </dsp:txBody>
      <dsp:txXfrm rot="10800000">
        <a:off x="1735203" y="1823783"/>
        <a:ext cx="10511736" cy="701772"/>
      </dsp:txXfrm>
    </dsp:sp>
    <dsp:sp modelId="{8655C015-C885-4194-8616-9D0FF83FB7B2}">
      <dsp:nvSpPr>
        <dsp:cNvPr id="0" name=""/>
        <dsp:cNvSpPr/>
      </dsp:nvSpPr>
      <dsp:spPr>
        <a:xfrm>
          <a:off x="1110712" y="1823783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A6FF7-B416-40A2-BD02-C1AED17D37ED}">
      <dsp:nvSpPr>
        <dsp:cNvPr id="0" name=""/>
        <dsp:cNvSpPr/>
      </dsp:nvSpPr>
      <dsp:spPr>
        <a:xfrm rot="10800000">
          <a:off x="1735203" y="2735039"/>
          <a:ext cx="1051173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проекты, которые могут иметь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негативное воздействие на окружающую среду</a:t>
          </a:r>
          <a:endParaRPr lang="ru-RU" sz="1800" kern="1200" dirty="0"/>
        </a:p>
      </dsp:txBody>
      <dsp:txXfrm rot="10800000">
        <a:off x="1735203" y="2735039"/>
        <a:ext cx="10511736" cy="701772"/>
      </dsp:txXfrm>
    </dsp:sp>
    <dsp:sp modelId="{8C0FF2AB-0C14-4FC6-A182-3CBD7BB5B84A}">
      <dsp:nvSpPr>
        <dsp:cNvPr id="0" name=""/>
        <dsp:cNvSpPr/>
      </dsp:nvSpPr>
      <dsp:spPr>
        <a:xfrm>
          <a:off x="1110712" y="2735039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4EDD0-2ED8-48ED-BA2D-21663BE9659B}">
      <dsp:nvSpPr>
        <dsp:cNvPr id="0" name=""/>
        <dsp:cNvSpPr/>
      </dsp:nvSpPr>
      <dsp:spPr>
        <a:xfrm rot="10800000">
          <a:off x="1711844" y="3648408"/>
          <a:ext cx="1051173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ремонт или строительство административных зданий, сооружений,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являющихся частной собственностью</a:t>
          </a:r>
          <a:endParaRPr lang="ru-RU" sz="1800" kern="1200" dirty="0"/>
        </a:p>
      </dsp:txBody>
      <dsp:txXfrm rot="10800000">
        <a:off x="1711844" y="3648408"/>
        <a:ext cx="10511736" cy="701772"/>
      </dsp:txXfrm>
    </dsp:sp>
    <dsp:sp modelId="{B9E679A8-AE7A-4EC3-B511-7F7E4A0CB3C8}">
      <dsp:nvSpPr>
        <dsp:cNvPr id="0" name=""/>
        <dsp:cNvSpPr/>
      </dsp:nvSpPr>
      <dsp:spPr>
        <a:xfrm>
          <a:off x="1110712" y="3646295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C59ED-DFD1-4CD4-B2EC-6DCB0F938112}">
      <dsp:nvSpPr>
        <dsp:cNvPr id="0" name=""/>
        <dsp:cNvSpPr/>
      </dsp:nvSpPr>
      <dsp:spPr>
        <a:xfrm rot="10800000">
          <a:off x="1733781" y="4508989"/>
          <a:ext cx="10506996" cy="701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6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закупка оборудования или транспортных средств для нужд администраций муниципалитетов, общественных организаций</a:t>
          </a:r>
          <a:endParaRPr lang="ru-RU" sz="1800" kern="1200" dirty="0"/>
        </a:p>
      </dsp:txBody>
      <dsp:txXfrm rot="10800000">
        <a:off x="1733781" y="4508989"/>
        <a:ext cx="10506996" cy="701772"/>
      </dsp:txXfrm>
    </dsp:sp>
    <dsp:sp modelId="{401212DE-119D-44D2-899D-07C8E14F9347}">
      <dsp:nvSpPr>
        <dsp:cNvPr id="0" name=""/>
        <dsp:cNvSpPr/>
      </dsp:nvSpPr>
      <dsp:spPr>
        <a:xfrm>
          <a:off x="1128621" y="4557552"/>
          <a:ext cx="701772" cy="7017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3A981-8683-40E0-87BF-C038C9941BC7}">
      <dsp:nvSpPr>
        <dsp:cNvPr id="0" name=""/>
        <dsp:cNvSpPr/>
      </dsp:nvSpPr>
      <dsp:spPr>
        <a:xfrm rot="10800000">
          <a:off x="2581880" y="3273"/>
          <a:ext cx="9577064" cy="678450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917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Конкурсный отбор проектов</a:t>
          </a:r>
          <a:endParaRPr lang="ru-RU" sz="2300" b="1" kern="1200" dirty="0"/>
        </a:p>
      </dsp:txBody>
      <dsp:txXfrm rot="10800000">
        <a:off x="2581880" y="3273"/>
        <a:ext cx="9577064" cy="678450"/>
      </dsp:txXfrm>
    </dsp:sp>
    <dsp:sp modelId="{47141933-C762-486A-8625-A0D25149E8F6}">
      <dsp:nvSpPr>
        <dsp:cNvPr id="0" name=""/>
        <dsp:cNvSpPr/>
      </dsp:nvSpPr>
      <dsp:spPr>
        <a:xfrm>
          <a:off x="2242655" y="3273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89D1C-BF99-4DD8-A954-735C4F8C7F1F}">
      <dsp:nvSpPr>
        <dsp:cNvPr id="0" name=""/>
        <dsp:cNvSpPr/>
      </dsp:nvSpPr>
      <dsp:spPr>
        <a:xfrm rot="10800000">
          <a:off x="2581880" y="855635"/>
          <a:ext cx="9577064" cy="678450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91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1 сельского поселения, в состав которого входят 1-3 сельских населенных пунктов, может быть представлена только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1 заявка</a:t>
          </a:r>
          <a:endParaRPr lang="ru-RU" sz="2000" kern="1200" dirty="0" smtClean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81880" y="855635"/>
        <a:ext cx="9577064" cy="678450"/>
      </dsp:txXfrm>
    </dsp:sp>
    <dsp:sp modelId="{D1B92214-C5FA-4D25-A972-D7EFA8EB9663}">
      <dsp:nvSpPr>
        <dsp:cNvPr id="0" name=""/>
        <dsp:cNvSpPr/>
      </dsp:nvSpPr>
      <dsp:spPr>
        <a:xfrm>
          <a:off x="2242655" y="855635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3ED60-9E06-41BD-8F4E-649186C7CD99}">
      <dsp:nvSpPr>
        <dsp:cNvPr id="0" name=""/>
        <dsp:cNvSpPr/>
      </dsp:nvSpPr>
      <dsp:spPr>
        <a:xfrm rot="10800000">
          <a:off x="2581880" y="1707996"/>
          <a:ext cx="9577064" cy="678450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91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1 сельского поселения, в состав которого входят 4 сельских населенных пунктов и более, могут быть представлены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2 заявки</a:t>
          </a:r>
          <a:endParaRPr lang="ru-RU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 rot="10800000">
        <a:off x="2581880" y="1707996"/>
        <a:ext cx="9577064" cy="678450"/>
      </dsp:txXfrm>
    </dsp:sp>
    <dsp:sp modelId="{F9AE3BD9-9185-45F6-87B2-B82F64A87072}">
      <dsp:nvSpPr>
        <dsp:cNvPr id="0" name=""/>
        <dsp:cNvSpPr/>
      </dsp:nvSpPr>
      <dsp:spPr>
        <a:xfrm>
          <a:off x="2242655" y="1707996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4E8F2-1497-4983-BC11-AB26D94BC868}">
      <dsp:nvSpPr>
        <dsp:cNvPr id="0" name=""/>
        <dsp:cNvSpPr/>
      </dsp:nvSpPr>
      <dsp:spPr>
        <a:xfrm rot="10800000">
          <a:off x="2581880" y="2560358"/>
          <a:ext cx="9577064" cy="678450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91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1 сельского населенного пункта, входящего в состав городского округа принимается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1 заявка</a:t>
          </a:r>
          <a:endParaRPr lang="ru-RU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 rot="10800000">
        <a:off x="2581880" y="2560358"/>
        <a:ext cx="9577064" cy="678450"/>
      </dsp:txXfrm>
    </dsp:sp>
    <dsp:sp modelId="{7B9775E5-B94B-4F2B-9C0E-63F09BFE0BAB}">
      <dsp:nvSpPr>
        <dsp:cNvPr id="0" name=""/>
        <dsp:cNvSpPr/>
      </dsp:nvSpPr>
      <dsp:spPr>
        <a:xfrm>
          <a:off x="2242655" y="2560358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EED2B-3E1A-4E49-B98C-5422CABEC744}">
      <dsp:nvSpPr>
        <dsp:cNvPr id="0" name=""/>
        <dsp:cNvSpPr/>
      </dsp:nvSpPr>
      <dsp:spPr>
        <a:xfrm rot="10800000">
          <a:off x="2581880" y="3412719"/>
          <a:ext cx="9577064" cy="678450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917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noProof="0" dirty="0" smtClean="0">
              <a:latin typeface="Times New Roman" pitchFamily="18" charset="0"/>
              <a:cs typeface="Times New Roman" pitchFamily="18" charset="0"/>
            </a:rPr>
            <a:t>Объект должен быть в муниципальной собственности</a:t>
          </a:r>
          <a:endParaRPr lang="ru-RU" sz="2300" b="1" kern="1200" dirty="0"/>
        </a:p>
      </dsp:txBody>
      <dsp:txXfrm rot="10800000">
        <a:off x="2581880" y="3412719"/>
        <a:ext cx="9577064" cy="678450"/>
      </dsp:txXfrm>
    </dsp:sp>
    <dsp:sp modelId="{CAC1D86E-EA97-4B51-8167-E1443612593C}">
      <dsp:nvSpPr>
        <dsp:cNvPr id="0" name=""/>
        <dsp:cNvSpPr/>
      </dsp:nvSpPr>
      <dsp:spPr>
        <a:xfrm>
          <a:off x="2242655" y="3412719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A240B-2714-4028-8F66-3357E0EB10E9}">
      <dsp:nvSpPr>
        <dsp:cNvPr id="0" name=""/>
        <dsp:cNvSpPr/>
      </dsp:nvSpPr>
      <dsp:spPr>
        <a:xfrm rot="10800000">
          <a:off x="2581880" y="4265081"/>
          <a:ext cx="9577064" cy="678450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917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noProof="0" dirty="0" smtClean="0">
              <a:latin typeface="Times New Roman" pitchFamily="18" charset="0"/>
              <a:cs typeface="Times New Roman" pitchFamily="18" charset="0"/>
            </a:rPr>
            <a:t>Проект должен быть реализован в году предоставления субсидии</a:t>
          </a:r>
          <a:endParaRPr lang="ru-RU" sz="2300" b="1" kern="1200" dirty="0"/>
        </a:p>
      </dsp:txBody>
      <dsp:txXfrm rot="10800000">
        <a:off x="2581880" y="4265081"/>
        <a:ext cx="9577064" cy="678450"/>
      </dsp:txXfrm>
    </dsp:sp>
    <dsp:sp modelId="{13210125-B921-473F-8A9A-CF2572DABE36}">
      <dsp:nvSpPr>
        <dsp:cNvPr id="0" name=""/>
        <dsp:cNvSpPr/>
      </dsp:nvSpPr>
      <dsp:spPr>
        <a:xfrm>
          <a:off x="2242655" y="4265081"/>
          <a:ext cx="678450" cy="6784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507E3-13B7-4E83-B015-BD6FAFFDF1AC}">
      <dsp:nvSpPr>
        <dsp:cNvPr id="0" name=""/>
        <dsp:cNvSpPr/>
      </dsp:nvSpPr>
      <dsp:spPr>
        <a:xfrm rot="10800000">
          <a:off x="1342259" y="198390"/>
          <a:ext cx="8304272" cy="1123369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7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Безвозмездный труд</a:t>
          </a:r>
          <a:endParaRPr lang="ru-RU" sz="3100" kern="1200" dirty="0"/>
        </a:p>
      </dsp:txBody>
      <dsp:txXfrm rot="10800000">
        <a:off x="1342259" y="198390"/>
        <a:ext cx="8304272" cy="1123369"/>
      </dsp:txXfrm>
    </dsp:sp>
    <dsp:sp modelId="{A94CCCE3-AFBE-4524-B304-951E0C1D2952}">
      <dsp:nvSpPr>
        <dsp:cNvPr id="0" name=""/>
        <dsp:cNvSpPr/>
      </dsp:nvSpPr>
      <dsp:spPr>
        <a:xfrm>
          <a:off x="171062" y="198390"/>
          <a:ext cx="1123369" cy="112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72F7B-5DD0-4179-BF15-6A4DDE2D2DB4}">
      <dsp:nvSpPr>
        <dsp:cNvPr id="0" name=""/>
        <dsp:cNvSpPr/>
      </dsp:nvSpPr>
      <dsp:spPr>
        <a:xfrm rot="10800000">
          <a:off x="1273369" y="1426423"/>
          <a:ext cx="8396126" cy="1123369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7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Неоплачиваемые из бюджета строительные материалы</a:t>
          </a:r>
          <a:endParaRPr lang="ru-RU" sz="3100" kern="1200" dirty="0"/>
        </a:p>
      </dsp:txBody>
      <dsp:txXfrm rot="10800000">
        <a:off x="1273369" y="1426423"/>
        <a:ext cx="8396126" cy="1123369"/>
      </dsp:txXfrm>
    </dsp:sp>
    <dsp:sp modelId="{33B9A6C2-7E61-4323-B915-960509C6C26F}">
      <dsp:nvSpPr>
        <dsp:cNvPr id="0" name=""/>
        <dsp:cNvSpPr/>
      </dsp:nvSpPr>
      <dsp:spPr>
        <a:xfrm>
          <a:off x="92188" y="1426423"/>
          <a:ext cx="1123369" cy="112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9C5E-B630-49C4-9FE3-881881C3DE23}">
      <dsp:nvSpPr>
        <dsp:cNvPr id="0" name=""/>
        <dsp:cNvSpPr/>
      </dsp:nvSpPr>
      <dsp:spPr>
        <a:xfrm rot="10800000">
          <a:off x="1273369" y="2623283"/>
          <a:ext cx="8396126" cy="1123369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7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Субботник</a:t>
          </a:r>
          <a:endParaRPr lang="ru-RU" sz="3100" kern="1200" dirty="0"/>
        </a:p>
      </dsp:txBody>
      <dsp:txXfrm rot="10800000">
        <a:off x="1273369" y="2623283"/>
        <a:ext cx="8396126" cy="1123369"/>
      </dsp:txXfrm>
    </dsp:sp>
    <dsp:sp modelId="{34C6C916-9E0B-45DA-B5BD-4160C5627D78}">
      <dsp:nvSpPr>
        <dsp:cNvPr id="0" name=""/>
        <dsp:cNvSpPr/>
      </dsp:nvSpPr>
      <dsp:spPr>
        <a:xfrm>
          <a:off x="168622" y="2623283"/>
          <a:ext cx="1123369" cy="112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89D1C-BF99-4DD8-A954-735C4F8C7F1F}">
      <dsp:nvSpPr>
        <dsp:cNvPr id="0" name=""/>
        <dsp:cNvSpPr/>
      </dsp:nvSpPr>
      <dsp:spPr>
        <a:xfrm rot="10800000">
          <a:off x="2755241" y="0"/>
          <a:ext cx="9577064" cy="1406371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201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министерство строительства</a:t>
          </a:r>
          <a:endParaRPr lang="ru-RU" sz="3400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2755241" y="0"/>
        <a:ext cx="9577064" cy="1406371"/>
      </dsp:txXfrm>
    </dsp:sp>
    <dsp:sp modelId="{D1B92214-C5FA-4D25-A972-D7EFA8EB9663}">
      <dsp:nvSpPr>
        <dsp:cNvPr id="0" name=""/>
        <dsp:cNvSpPr/>
      </dsp:nvSpPr>
      <dsp:spPr>
        <a:xfrm>
          <a:off x="2060675" y="3342"/>
          <a:ext cx="1406371" cy="14063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3ED60-9E06-41BD-8F4E-649186C7CD99}">
      <dsp:nvSpPr>
        <dsp:cNvPr id="0" name=""/>
        <dsp:cNvSpPr/>
      </dsp:nvSpPr>
      <dsp:spPr>
        <a:xfrm rot="10800000">
          <a:off x="2763860" y="1770216"/>
          <a:ext cx="9577064" cy="1406371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201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министерство культуры</a:t>
          </a:r>
          <a:endParaRPr lang="ru-RU" sz="3400" kern="1200" dirty="0"/>
        </a:p>
      </dsp:txBody>
      <dsp:txXfrm rot="10800000">
        <a:off x="2763860" y="1770216"/>
        <a:ext cx="9577064" cy="1406371"/>
      </dsp:txXfrm>
    </dsp:sp>
    <dsp:sp modelId="{F9AE3BD9-9185-45F6-87B2-B82F64A87072}">
      <dsp:nvSpPr>
        <dsp:cNvPr id="0" name=""/>
        <dsp:cNvSpPr/>
      </dsp:nvSpPr>
      <dsp:spPr>
        <a:xfrm>
          <a:off x="2060675" y="1770216"/>
          <a:ext cx="1406371" cy="14063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4E8F2-1497-4983-BC11-AB26D94BC868}">
      <dsp:nvSpPr>
        <dsp:cNvPr id="0" name=""/>
        <dsp:cNvSpPr/>
      </dsp:nvSpPr>
      <dsp:spPr>
        <a:xfrm rot="10800000">
          <a:off x="2763860" y="3537091"/>
          <a:ext cx="9577064" cy="1406371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2017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министерство физической культуры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 и спорта</a:t>
          </a:r>
          <a:endParaRPr lang="ru-RU" sz="3400" kern="1200" dirty="0"/>
        </a:p>
      </dsp:txBody>
      <dsp:txXfrm rot="10800000">
        <a:off x="2763860" y="3537091"/>
        <a:ext cx="9577064" cy="1406371"/>
      </dsp:txXfrm>
    </dsp:sp>
    <dsp:sp modelId="{7B9775E5-B94B-4F2B-9C0E-63F09BFE0BAB}">
      <dsp:nvSpPr>
        <dsp:cNvPr id="0" name=""/>
        <dsp:cNvSpPr/>
      </dsp:nvSpPr>
      <dsp:spPr>
        <a:xfrm>
          <a:off x="2060675" y="3537091"/>
          <a:ext cx="1406371" cy="14063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507E3-13B7-4E83-B015-BD6FAFFDF1AC}">
      <dsp:nvSpPr>
        <dsp:cNvPr id="0" name=""/>
        <dsp:cNvSpPr/>
      </dsp:nvSpPr>
      <dsp:spPr>
        <a:xfrm rot="10800000">
          <a:off x="1301881" y="145537"/>
          <a:ext cx="8304272" cy="82717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4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Вся работа по отбору проекта осуществляется на местном уровне</a:t>
          </a:r>
          <a:endParaRPr lang="ru-RU" sz="2000" kern="1200" dirty="0"/>
        </a:p>
      </dsp:txBody>
      <dsp:txXfrm rot="10800000">
        <a:off x="1301881" y="145537"/>
        <a:ext cx="8304272" cy="827175"/>
      </dsp:txXfrm>
    </dsp:sp>
    <dsp:sp modelId="{A94CCCE3-AFBE-4524-B304-951E0C1D2952}">
      <dsp:nvSpPr>
        <dsp:cNvPr id="0" name=""/>
        <dsp:cNvSpPr/>
      </dsp:nvSpPr>
      <dsp:spPr>
        <a:xfrm>
          <a:off x="583851" y="145537"/>
          <a:ext cx="827175" cy="827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72F7B-5DD0-4179-BF15-6A4DDE2D2DB4}">
      <dsp:nvSpPr>
        <dsp:cNvPr id="0" name=""/>
        <dsp:cNvSpPr/>
      </dsp:nvSpPr>
      <dsp:spPr>
        <a:xfrm rot="10800000">
          <a:off x="1255954" y="1049780"/>
          <a:ext cx="8396126" cy="82717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4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Выявляются и решаются «незаметные»  и (или) злободневные проблемы</a:t>
          </a:r>
          <a:endParaRPr lang="ru-RU" sz="2000" kern="1200" dirty="0"/>
        </a:p>
      </dsp:txBody>
      <dsp:txXfrm rot="10800000">
        <a:off x="1255954" y="1049780"/>
        <a:ext cx="8396126" cy="827175"/>
      </dsp:txXfrm>
    </dsp:sp>
    <dsp:sp modelId="{33B9A6C2-7E61-4323-B915-960509C6C26F}">
      <dsp:nvSpPr>
        <dsp:cNvPr id="0" name=""/>
        <dsp:cNvSpPr/>
      </dsp:nvSpPr>
      <dsp:spPr>
        <a:xfrm>
          <a:off x="542683" y="1049780"/>
          <a:ext cx="827175" cy="827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9C5E-B630-49C4-9FE3-881881C3DE23}">
      <dsp:nvSpPr>
        <dsp:cNvPr id="0" name=""/>
        <dsp:cNvSpPr/>
      </dsp:nvSpPr>
      <dsp:spPr>
        <a:xfrm rot="10800000">
          <a:off x="1255954" y="1931069"/>
          <a:ext cx="8396126" cy="82717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4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 видны быстро (от определения проблемы до её решения проходит не более года)</a:t>
          </a:r>
          <a:endParaRPr lang="ru-RU" sz="2000" kern="1200" dirty="0"/>
        </a:p>
      </dsp:txBody>
      <dsp:txXfrm rot="10800000">
        <a:off x="1255954" y="1931069"/>
        <a:ext cx="8396126" cy="827175"/>
      </dsp:txXfrm>
    </dsp:sp>
    <dsp:sp modelId="{34C6C916-9E0B-45DA-B5BD-4160C5627D78}">
      <dsp:nvSpPr>
        <dsp:cNvPr id="0" name=""/>
        <dsp:cNvSpPr/>
      </dsp:nvSpPr>
      <dsp:spPr>
        <a:xfrm>
          <a:off x="598964" y="1931069"/>
          <a:ext cx="827175" cy="827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A082C-22D9-42F2-917C-536F362A2E7F}">
      <dsp:nvSpPr>
        <dsp:cNvPr id="0" name=""/>
        <dsp:cNvSpPr/>
      </dsp:nvSpPr>
      <dsp:spPr>
        <a:xfrm rot="10800000">
          <a:off x="1255954" y="2839118"/>
          <a:ext cx="8396126" cy="827175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4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Все процедуры объективны и прозрачны,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условия одинаковы для всех:</a:t>
          </a:r>
          <a:endParaRPr lang="ru-RU" sz="2000" kern="1200" dirty="0"/>
        </a:p>
      </dsp:txBody>
      <dsp:txXfrm rot="10800000">
        <a:off x="1255954" y="2839118"/>
        <a:ext cx="8396126" cy="827175"/>
      </dsp:txXfrm>
    </dsp:sp>
    <dsp:sp modelId="{252131A4-ACDB-411D-9D4C-1B5A93D9AA2E}">
      <dsp:nvSpPr>
        <dsp:cNvPr id="0" name=""/>
        <dsp:cNvSpPr/>
      </dsp:nvSpPr>
      <dsp:spPr>
        <a:xfrm>
          <a:off x="598964" y="2839118"/>
          <a:ext cx="827175" cy="827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0.60107</cdr:x>
      <cdr:y>0.0187</cdr:y>
    </cdr:from>
    <cdr:to>
      <cdr:x>0.60143</cdr:x>
      <cdr:y>0.15545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7407000" y="53132"/>
          <a:ext cx="4384" cy="38860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0.10604</cdr:x>
      <cdr:y>0.97183</cdr:y>
    </cdr:from>
    <cdr:to>
      <cdr:x>0.27908</cdr:x>
      <cdr:y>0.97194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1306676" y="2714675"/>
          <a:ext cx="2132429" cy="32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0.27799</cdr:x>
      <cdr:y>0.8335</cdr:y>
    </cdr:from>
    <cdr:to>
      <cdr:x>0.27835</cdr:x>
      <cdr:y>0.97025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>
          <a:off x="3425731" y="2328276"/>
          <a:ext cx="4384" cy="38201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0.55067</cdr:x>
      <cdr:y>0.9663</cdr:y>
    </cdr:from>
    <cdr:to>
      <cdr:x>0.72488</cdr:x>
      <cdr:y>0.97142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6785867" y="2699242"/>
          <a:ext cx="2146895" cy="1430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0.72521</cdr:x>
      <cdr:y>0.8335</cdr:y>
    </cdr:from>
    <cdr:to>
      <cdr:x>0.72557</cdr:x>
      <cdr:y>0.97025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8936805" y="2328276"/>
          <a:ext cx="4384" cy="38201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0.64339</cdr:x>
      <cdr:y>0.00641</cdr:y>
    </cdr:from>
    <cdr:to>
      <cdr:x>0.81761</cdr:x>
      <cdr:y>0.01154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>
          <a:off x="7928472" y="17918"/>
          <a:ext cx="2146895" cy="1430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0.42688</cdr:x>
      <cdr:y>0.0156</cdr:y>
    </cdr:from>
    <cdr:to>
      <cdr:x>0.6011</cdr:x>
      <cdr:y>0.02072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>
          <a:off x="5260416" y="43583"/>
          <a:ext cx="2146895" cy="1430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0.81725</cdr:x>
      <cdr:y>0.00641</cdr:y>
    </cdr:from>
    <cdr:to>
      <cdr:x>0.81761</cdr:x>
      <cdr:y>0.14317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10070983" y="17918"/>
          <a:ext cx="4384" cy="38201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D6875-D858-455A-A8BC-AA2294F89EEB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0BAB-70A9-4650-989C-9C0464CEC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54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FAF3-B4F4-4BB4-ACA0-D895BC2DE27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1280-5097-4426-8312-32A86FF2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85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2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28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018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37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16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02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8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88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5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13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73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87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45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76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9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8996-7AC2-42D9-8EAD-77BD6AD0760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34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09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53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30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2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6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3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71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369D-E74F-4B7C-89D6-F2B7857A3D8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A3D1-E7AF-459A-9F65-D250EEE83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99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919" y="2058326"/>
            <a:ext cx="10932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Инициативное бюджетирование в Оренбургской области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94D8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919" y="26295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Оренбургской </a:t>
            </a:r>
            <a:r>
              <a:rPr lang="ru-RU" sz="2400" b="1" dirty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8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6" y="89101"/>
            <a:ext cx="698764" cy="8093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35770" y="6263895"/>
            <a:ext cx="2947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Оренбург, 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4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964" y="3381765"/>
            <a:ext cx="2882130" cy="28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7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8213" y="3819501"/>
            <a:ext cx="4704523" cy="4471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72" y="4603952"/>
            <a:ext cx="3105600" cy="2062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455" y="4603952"/>
            <a:ext cx="3103432" cy="20628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22784" y="397104"/>
            <a:ext cx="3705397" cy="10670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жителей услугами бытового обслуживания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8214" y="456245"/>
            <a:ext cx="3145825" cy="996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59" y="1666406"/>
            <a:ext cx="3086340" cy="2004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3831" y="1466589"/>
            <a:ext cx="3134967" cy="20308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005242" y="663860"/>
            <a:ext cx="3052148" cy="5335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захоронения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8819" y="3819500"/>
            <a:ext cx="4878571" cy="7368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электро-, тепло-,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газо-, водоснабжения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079" y="1626880"/>
            <a:ext cx="3096807" cy="1985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684" y="70685"/>
            <a:ext cx="597157" cy="62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50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6911" y="1892830"/>
            <a:ext cx="11352343" cy="37343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5900" b="1" i="1" dirty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конкурсному отбору допускаются проекты по  </a:t>
            </a:r>
            <a:r>
              <a:rPr lang="ru-RU" sz="5900" b="1" i="1" dirty="0">
                <a:ln w="3175">
                  <a:solidFill>
                    <a:schemeClr val="tx1"/>
                  </a:solidFill>
                </a:ln>
                <a:solidFill>
                  <a:srgbClr val="094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приобретению коммунальной техники и оборудования к ней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83" y="70685"/>
            <a:ext cx="914241" cy="9580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43203" y="171477"/>
            <a:ext cx="9579760" cy="85725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rmAutofit/>
          </a:bodyPr>
          <a:lstStyle/>
          <a:p>
            <a:r>
              <a:rPr lang="ru-RU" sz="27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Новшество конкурсного отбора на 2020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89650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91477" y="107816"/>
            <a:ext cx="10287072" cy="820393"/>
          </a:xfrm>
          <a:prstGeom prst="rect">
            <a:avLst/>
          </a:prstGeom>
          <a:solidFill>
            <a:srgbClr val="D6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21917" tIns="60958" rIns="121917" bIns="60958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ДОПУСКАЕТСЯ выделение средств из областного бюджета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537497627"/>
              </p:ext>
            </p:extLst>
          </p:nvPr>
        </p:nvGraphicFramePr>
        <p:xfrm>
          <a:off x="-432724" y="1220755"/>
          <a:ext cx="12961439" cy="526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683" y="70685"/>
            <a:ext cx="914241" cy="95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07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37358175"/>
              </p:ext>
            </p:extLst>
          </p:nvPr>
        </p:nvGraphicFramePr>
        <p:xfrm>
          <a:off x="-1008789" y="1582055"/>
          <a:ext cx="14401600" cy="494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3445" y="164637"/>
            <a:ext cx="10997907" cy="124813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областном бюджете на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предусмотрено</a:t>
            </a:r>
            <a:b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29" y="164637"/>
            <a:ext cx="914241" cy="95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25740" y="234429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9818" y="2331757"/>
            <a:ext cx="381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до 1 млн. рублей на 1 проект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726" y="1656541"/>
            <a:ext cx="1121135" cy="7385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49818" y="1441026"/>
            <a:ext cx="3745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Областной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бюджет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16493" y="3958534"/>
            <a:ext cx="367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 менее 5%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от областных средств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6493" y="3107585"/>
            <a:ext cx="3550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Вклад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населения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16374" y="2326307"/>
            <a:ext cx="378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 менее 10%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от областных средств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16374" y="1423442"/>
            <a:ext cx="3550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Местный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бюджет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01041" y="3955307"/>
            <a:ext cx="367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ограничения не установлены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01041" y="3078958"/>
            <a:ext cx="3550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Спонсорская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помощь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9338" y="1517288"/>
            <a:ext cx="1133805" cy="1133805"/>
          </a:xfrm>
          <a:prstGeom prst="rect">
            <a:avLst/>
          </a:prstGeom>
        </p:spPr>
      </p:pic>
      <p:pic>
        <p:nvPicPr>
          <p:cNvPr id="28" name="Picture 2" descr="http://cdn.onlinewebfonts.com/svg/download_596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428" y="3107585"/>
            <a:ext cx="1289452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lucasdelgado.com.ar/idioms/img/malet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803" y="2960768"/>
            <a:ext cx="1667933" cy="15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16492" y="4778797"/>
            <a:ext cx="4249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Социально-значимые мероприятия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16492" y="5730056"/>
            <a:ext cx="367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ограничения не установлены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340" y="4708636"/>
            <a:ext cx="1447800" cy="1447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9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61541" y="218723"/>
            <a:ext cx="10657183" cy="7620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Неденежный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вклад в реализацию проекта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19364010"/>
              </p:ext>
            </p:extLst>
          </p:nvPr>
        </p:nvGraphicFramePr>
        <p:xfrm>
          <a:off x="1157653" y="1796819"/>
          <a:ext cx="11041227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730" y="60400"/>
            <a:ext cx="1056117" cy="1106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72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10" y="379949"/>
            <a:ext cx="10273141" cy="17388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/>
          <a:p>
            <a:r>
              <a:rPr lang="ru-RU" sz="3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конкурсного отбора – </a:t>
            </a:r>
            <a:br>
              <a:rPr lang="ru-RU" sz="3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Оренбургской области </a:t>
            </a:r>
            <a:r>
              <a:rPr lang="ru-RU" sz="37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516886"/>
            <a:ext cx="2844800" cy="365125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7275" y="2476493"/>
            <a:ext cx="5722640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на конкурс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7275" y="3644389"/>
            <a:ext cx="9835125" cy="10327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конкурсных документов и соответствие критериев отбора проекта и конкурсной документации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7275" y="5034851"/>
            <a:ext cx="9835125" cy="11430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проектов (в соответствии с методикой балльной оценки)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27203" y="2480224"/>
            <a:ext cx="768085" cy="674355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27203" y="3823585"/>
            <a:ext cx="768085" cy="674355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712165" y="5269176"/>
            <a:ext cx="768085" cy="674355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49" y="164638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44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2041" y="3359079"/>
            <a:ext cx="9906069" cy="19050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3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конкурсного отбора принимает </a:t>
            </a:r>
            <a:br>
              <a:rPr lang="ru-RU" sz="3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7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КОНКУРСНАЯ КОМИССИЯ</a:t>
            </a:r>
            <a:endParaRPr lang="ru-RU" sz="3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8972" y="145387"/>
            <a:ext cx="10863680" cy="24195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Состав комиссии </a:t>
            </a:r>
            <a:r>
              <a:rPr lang="ru-RU" sz="3700" b="1" u="sng" dirty="0">
                <a:latin typeface="Times New Roman" pitchFamily="18" charset="0"/>
                <a:cs typeface="Times New Roman" pitchFamily="18" charset="0"/>
              </a:rPr>
              <a:t>УТВЕРЖДЕН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Приложением № 2 </a:t>
            </a:r>
            <a:br>
              <a:rPr lang="ru-RU" sz="3700" dirty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к постановлению Правительства Оренбургской области </a:t>
            </a:r>
            <a:r>
              <a:rPr lang="ru-RU" sz="3700" b="1" u="sng" dirty="0">
                <a:latin typeface="Times New Roman" pitchFamily="18" charset="0"/>
                <a:cs typeface="Times New Roman" pitchFamily="18" charset="0"/>
              </a:rPr>
              <a:t>от 14.11.2016 № 851-пп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7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615947" y="2660915"/>
            <a:ext cx="1238259" cy="6629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2040" y="5445224"/>
            <a:ext cx="9906069" cy="11991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КОНКУРСНАЯ КОМИССИЯ определяет главного распорядителя средств областного бюджета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1" y="14538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87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627" y="1540457"/>
            <a:ext cx="1219200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8000" b="1" dirty="0">
                <a:ln w="19050">
                  <a:solidFill>
                    <a:schemeClr val="tx1"/>
                  </a:solidFill>
                </a:ln>
                <a:solidFill>
                  <a:srgbClr val="3C8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 10 октября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517" y="3539549"/>
            <a:ext cx="12152755" cy="1185757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700" dirty="0">
                <a:ln w="12700">
                  <a:solidFill>
                    <a:schemeClr val="tx1"/>
                  </a:solidFill>
                </a:ln>
                <a:solidFill>
                  <a:srgbClr val="3C89CF"/>
                </a:solidFill>
                <a:latin typeface="+mj-lt"/>
                <a:ea typeface="+mj-ea"/>
                <a:cs typeface="+mj-cs"/>
              </a:rPr>
              <a:t>Заседание конкурсной комиссии по рассмотрению и утверждению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700" dirty="0">
                <a:ln w="12700">
                  <a:solidFill>
                    <a:schemeClr val="tx1"/>
                  </a:solidFill>
                </a:ln>
                <a:solidFill>
                  <a:srgbClr val="3C89CF"/>
                </a:solidFill>
                <a:latin typeface="+mj-lt"/>
                <a:ea typeface="+mj-ea"/>
                <a:cs typeface="+mj-cs"/>
              </a:rPr>
              <a:t>проектов развития общественной инфраструктуры, основанных на местных инициативах, </a:t>
            </a:r>
            <a:r>
              <a:rPr lang="ru-RU" sz="4300" b="1" dirty="0">
                <a:ln w="19050">
                  <a:solidFill>
                    <a:schemeClr val="tx1"/>
                  </a:solidFill>
                </a:ln>
                <a:solidFill>
                  <a:srgbClr val="3C8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</a:t>
            </a:r>
            <a:r>
              <a:rPr lang="ru-RU" sz="4300" b="1" dirty="0" smtClean="0">
                <a:ln w="19050">
                  <a:solidFill>
                    <a:schemeClr val="tx1"/>
                  </a:solidFill>
                </a:ln>
                <a:solidFill>
                  <a:srgbClr val="3C8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2021 год</a:t>
            </a:r>
            <a:endParaRPr lang="ru-RU" sz="4300" b="1" dirty="0">
              <a:ln w="19050">
                <a:solidFill>
                  <a:schemeClr val="tx1"/>
                </a:solidFill>
              </a:ln>
              <a:solidFill>
                <a:srgbClr val="3C89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1478" y="184779"/>
            <a:ext cx="10357868" cy="58519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Конкурсная комиссия в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0" y="69961"/>
            <a:ext cx="945632" cy="990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91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103445" y="256191"/>
            <a:ext cx="10308416" cy="692703"/>
          </a:xfrm>
          <a:prstGeom prst="round2Same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rmAutofit fontScale="97500"/>
          </a:bodyPr>
          <a:lstStyle/>
          <a:p>
            <a:pPr algn="ctr"/>
            <a:r>
              <a:rPr lang="ru-RU" sz="3200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средств областного бюджета:</a:t>
            </a:r>
            <a:endParaRPr lang="ru-RU" sz="3200" dirty="0">
              <a:solidFill>
                <a:srgbClr val="094D87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596698828"/>
              </p:ext>
            </p:extLst>
          </p:nvPr>
        </p:nvGraphicFramePr>
        <p:xfrm>
          <a:off x="-775876" y="1385635"/>
          <a:ext cx="14401600" cy="494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301" y="107073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66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соседними углами 1"/>
          <p:cNvSpPr/>
          <p:nvPr/>
        </p:nvSpPr>
        <p:spPr>
          <a:xfrm rot="10800000">
            <a:off x="1053737" y="2371"/>
            <a:ext cx="10084526" cy="729149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846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sz="2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3333" y="1127431"/>
            <a:ext cx="11087565" cy="3275568"/>
          </a:xfrm>
          <a:prstGeom prst="roundRect">
            <a:avLst>
              <a:gd name="adj" fmla="val 1376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Оренбургская область – участник проекта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9E4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«Развитие инициативного бюджетирования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9E4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субъектах РФ в </a:t>
            </a:r>
            <a:r>
              <a:rPr kumimoji="0" lang="ru-RU" sz="4000" b="1" i="0" u="none" strike="noStrike" kern="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9E4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2016–2021 </a:t>
            </a:r>
            <a:r>
              <a:rPr kumimoji="0" lang="ru-RU" sz="40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9E4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годах»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реализуемого в рамках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международного соглашения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Минфина России и Всемирного банка</a:t>
            </a:r>
          </a:p>
        </p:txBody>
      </p:sp>
      <p:pic>
        <p:nvPicPr>
          <p:cNvPr id="27" name="Picture 6" descr="http://abali.ru/wp-content/uploads/2013/12/gerb_minfina_ministersva_finansov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717244" y="4609727"/>
            <a:ext cx="1345624" cy="1639507"/>
          </a:xfrm>
          <a:prstGeom prst="rect">
            <a:avLst/>
          </a:prstGeom>
          <a:noFill/>
        </p:spPr>
      </p:pic>
      <p:pic>
        <p:nvPicPr>
          <p:cNvPr id="28" name="Picture 2" descr="https://ibc.ua/uploads/fm/images/The-World-Bank-logo_0-1024x4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811" y="4332702"/>
            <a:ext cx="4213911" cy="19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105" y="50859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6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5"/>
          <p:cNvSpPr>
            <a:spLocks noChangeArrowheads="1"/>
          </p:cNvSpPr>
          <p:nvPr/>
        </p:nvSpPr>
        <p:spPr bwMode="auto">
          <a:xfrm flipH="1">
            <a:off x="7772401" y="5234341"/>
            <a:ext cx="952500" cy="590551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7586133" y="1861619"/>
            <a:ext cx="1064949" cy="503239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 sz="1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4138614" y="1844675"/>
            <a:ext cx="804863" cy="503239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 sz="1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03388" y="1555751"/>
            <a:ext cx="2447925" cy="1081088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Муниципальное образование</a:t>
            </a:r>
            <a:b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принимает </a:t>
            </a:r>
            <a:r>
              <a:rPr lang="ru-RU" sz="160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решение об участии в проекте</a:t>
            </a:r>
            <a:endParaRPr lang="ru-RU" sz="1600" dirty="0">
              <a:solidFill>
                <a:srgbClr val="C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4138615" y="3237549"/>
            <a:ext cx="877886" cy="503237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 sz="1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 rot="5400000" flipH="1">
            <a:off x="2354263" y="4414838"/>
            <a:ext cx="952500" cy="590551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endParaRPr lang="ru-RU" sz="1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 flipH="1">
            <a:off x="4160839" y="5286375"/>
            <a:ext cx="952500" cy="590551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 rot="5400000">
            <a:off x="9274177" y="4286251"/>
            <a:ext cx="684212" cy="503237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 anchor="ctr"/>
          <a:lstStyle/>
          <a:p>
            <a:pPr>
              <a:defRPr/>
            </a:pPr>
            <a:endParaRPr lang="ru-RU" sz="1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6708776" y="-125412"/>
            <a:ext cx="45005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>
              <a:lnSpc>
                <a:spcPct val="90000"/>
              </a:lnSpc>
              <a:defRPr/>
            </a:pPr>
            <a:endParaRPr lang="ru-RU" sz="2800" b="1" kern="0" dirty="0">
              <a:solidFill>
                <a:srgbClr val="002060"/>
              </a:solidFill>
              <a:ea typeface="+mj-ea"/>
              <a:cs typeface="Tahoma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033891" y="1553128"/>
            <a:ext cx="2736851" cy="1120223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     Сход граждан </a:t>
            </a: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определяет </a:t>
            </a:r>
            <a:b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приоритетные для населения проблемы и местный вклад </a:t>
            </a:r>
            <a:endParaRPr lang="ru-RU" sz="16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688389" y="1555749"/>
            <a:ext cx="1800225" cy="2838451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Администрация </a:t>
            </a:r>
            <a:r>
              <a:rPr lang="ru-RU" b="1" dirty="0" err="1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муниципально-го</a:t>
            </a:r>
            <a: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образования совместно с инициативной группой граждан готовят и подают </a:t>
            </a:r>
            <a:r>
              <a:rPr lang="ru-RU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заявку на конкурс</a:t>
            </a:r>
            <a:endParaRPr lang="ru-RU" dirty="0">
              <a:solidFill>
                <a:srgbClr val="C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8688389" y="4899026"/>
            <a:ext cx="1800225" cy="14827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  Конкурсная комиссия </a:t>
            </a:r>
            <a:b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проводит </a:t>
            </a:r>
            <a:r>
              <a:rPr lang="ru-RU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конкурсный отбор</a:t>
            </a:r>
            <a:r>
              <a:rPr lang="ru-RU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заявок </a:t>
            </a:r>
            <a:endParaRPr lang="ru-RU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703388" y="4899026"/>
            <a:ext cx="2447925" cy="1482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921" tIns="32461" rIns="64921" bIns="32461"/>
          <a:lstStyle/>
          <a:p>
            <a:pPr algn="ctr">
              <a:defRPr/>
            </a:pPr>
            <a:endParaRPr lang="ru-RU" sz="1600" b="1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Заключается </a:t>
            </a:r>
            <a:r>
              <a:rPr lang="ru-RU" sz="16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соглашение</a:t>
            </a:r>
            <a:endParaRPr lang="ru-RU" sz="16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1600" b="1" spc="-3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между муниципальным </a:t>
            </a: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образованием и ГРБС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703388" y="2857501"/>
            <a:ext cx="2447925" cy="1357313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sz="17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Муниципальное образование проводит конкурс на </a:t>
            </a:r>
            <a:r>
              <a:rPr lang="ru-RU" sz="17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определение подрядчика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16500" y="4653138"/>
            <a:ext cx="2736851" cy="1728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        Перечень отобранных заявок выносится на </a:t>
            </a:r>
            <a:r>
              <a:rPr lang="ru-RU" sz="16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утверждение </a:t>
            </a:r>
            <a:br>
              <a:rPr lang="ru-RU" sz="16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Правительству области</a:t>
            </a:r>
            <a:r>
              <a:rPr lang="ru-RU" sz="16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для выделения средств из областного бюджета</a:t>
            </a:r>
            <a:endParaRPr lang="ru-RU" sz="16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016500" y="2857501"/>
            <a:ext cx="2736851" cy="1357313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101600" dist="38100" dir="27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921" tIns="32461" rIns="64921" bIns="32461"/>
          <a:lstStyle/>
          <a:p>
            <a:pPr algn="ctr">
              <a:defRPr/>
            </a:pPr>
            <a:r>
              <a:rPr lang="ru-RU" sz="1700" b="1" dirty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       Реализация  проектов </a:t>
            </a:r>
            <a:r>
              <a:rPr lang="ru-RU" sz="1700" b="1" dirty="0">
                <a:solidFill>
                  <a:srgbClr val="000066"/>
                </a:solidFill>
                <a:ea typeface="ＭＳ Ｐゴシック" pitchFamily="34" charset="-128"/>
                <a:cs typeface="Arial" pitchFamily="34" charset="0"/>
              </a:rPr>
              <a:t>и мониторинг качества выполняемых работ со стороны населения и органов власти</a:t>
            </a:r>
            <a:endParaRPr lang="ru-RU" sz="1700" dirty="0">
              <a:solidFill>
                <a:srgbClr val="00006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15273" y="223261"/>
            <a:ext cx="10937377" cy="7620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Схема реализации проектов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при осуществлении конкурсного отбора на областном уровне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3389" y="1555750"/>
            <a:ext cx="432172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8151" y="1586355"/>
            <a:ext cx="332931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82299" y="1553128"/>
            <a:ext cx="432172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79123" y="4907518"/>
            <a:ext cx="423691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17880" y="4907518"/>
            <a:ext cx="423691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869" y="4879975"/>
            <a:ext cx="423691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03389" y="2837441"/>
            <a:ext cx="432172" cy="328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8149" y="2837440"/>
            <a:ext cx="423691" cy="400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38" y="223261"/>
            <a:ext cx="770123" cy="807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01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61541" y="218722"/>
            <a:ext cx="10657183" cy="7620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Логика построения реализации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проектов инициативного бюджетирования</a:t>
            </a:r>
            <a:endParaRPr lang="ru-RU" sz="2000" dirty="0">
              <a:solidFill>
                <a:srgbClr val="094D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624832331"/>
              </p:ext>
            </p:extLst>
          </p:nvPr>
        </p:nvGraphicFramePr>
        <p:xfrm>
          <a:off x="1007434" y="1124744"/>
          <a:ext cx="11041227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159896" y="4797152"/>
            <a:ext cx="0" cy="15841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59896" y="6381328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59896" y="5805264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59896" y="5229200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951984" y="6165304"/>
            <a:ext cx="4608512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отбора доведены до участников и размещены в открытом доступе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51984" y="5589240"/>
            <a:ext cx="4608512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отбора формализованы и известны заранее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51984" y="5013176"/>
            <a:ext cx="4608512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38" tIns="45719" rIns="91438" bIns="45719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отбираются на конкурсной основе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424" y="141117"/>
            <a:ext cx="1056117" cy="1106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24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73154" y="246512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муниципальных образований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73154" y="3630224"/>
            <a:ext cx="9692188" cy="2703607"/>
            <a:chOff x="863361" y="3861045"/>
            <a:chExt cx="9692188" cy="270360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3361" y="4163062"/>
              <a:ext cx="2099569" cy="209956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2020" y="4119360"/>
              <a:ext cx="2370832" cy="218697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1942" y="3861045"/>
              <a:ext cx="2703607" cy="2703607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792340" y="1762524"/>
            <a:ext cx="3061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365A1"/>
                </a:solidFill>
                <a:latin typeface="Movavi Grotesque Black" pitchFamily="34" charset="-52"/>
              </a:rPr>
              <a:t>Знать острые проблемные вопросы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50018" y="1762524"/>
            <a:ext cx="3734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365A1"/>
                </a:solidFill>
                <a:latin typeface="Movavi Grotesque Black" pitchFamily="34" charset="-52"/>
              </a:rPr>
              <a:t>Активно взаимодействовать с населением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70748" y="1762523"/>
            <a:ext cx="3885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365A1"/>
                </a:solidFill>
                <a:latin typeface="Movavi Grotesque Black" pitchFamily="34" charset="-52"/>
              </a:rPr>
              <a:t>Оказать поддержку инициативной группе граждан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46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1876" y="1220755"/>
            <a:ext cx="11755501" cy="5280588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r>
              <a:rPr lang="ru-RU" sz="3700" b="1" dirty="0">
                <a:solidFill>
                  <a:prstClr val="black"/>
                </a:solidFill>
              </a:rPr>
              <a:t> </a:t>
            </a:r>
            <a:endParaRPr lang="ru-RU" sz="37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DE537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" y="1540456"/>
            <a:ext cx="12192000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8000" b="1" dirty="0">
                <a:ln w="19050">
                  <a:solidFill>
                    <a:schemeClr val="tx1"/>
                  </a:solidFill>
                </a:ln>
                <a:solidFill>
                  <a:srgbClr val="094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 августа </a:t>
            </a:r>
            <a:endParaRPr lang="ru-RU" sz="8000" b="1" dirty="0" smtClean="0">
              <a:ln w="19050">
                <a:solidFill>
                  <a:schemeClr val="tx1"/>
                </a:solidFill>
              </a:ln>
              <a:solidFill>
                <a:srgbClr val="094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8000" b="1" dirty="0" smtClean="0">
                <a:ln w="19050">
                  <a:solidFill>
                    <a:schemeClr val="tx1"/>
                  </a:solidFill>
                </a:ln>
                <a:solidFill>
                  <a:srgbClr val="094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течение 30 дней</a:t>
            </a:r>
            <a:endParaRPr lang="ru-RU" sz="8000" b="1" dirty="0">
              <a:ln w="19050">
                <a:solidFill>
                  <a:schemeClr val="tx1"/>
                </a:solidFill>
              </a:ln>
              <a:solidFill>
                <a:srgbClr val="094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627" y="4606693"/>
            <a:ext cx="12152755" cy="1185757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700" dirty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прием заявок для участия в конкурсном отборе проектов развития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700" dirty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общественной инфраструктуры, основанных на местных </a:t>
            </a:r>
            <a:r>
              <a:rPr lang="ru-RU" sz="2700" dirty="0" smtClean="0">
                <a:ln w="12700"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инициативах </a:t>
            </a:r>
            <a:endParaRPr lang="ru-RU" sz="2700" dirty="0">
              <a:ln w="12700">
                <a:solidFill>
                  <a:schemeClr val="tx1"/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1478" y="184779"/>
            <a:ext cx="10357868" cy="58519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700" b="1" dirty="0">
                <a:solidFill>
                  <a:srgbClr val="094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Инициативное бюджетирование в Оренбургской области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0" y="69961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52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6" y="89101"/>
            <a:ext cx="698764" cy="80937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92340" y="26295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инициативного бюджетирования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494333" y="1199349"/>
            <a:ext cx="12788139" cy="5399351"/>
            <a:chOff x="-538721" y="1350269"/>
            <a:chExt cx="12788139" cy="5399351"/>
          </a:xfrm>
        </p:grpSpPr>
        <p:pic>
          <p:nvPicPr>
            <p:cNvPr id="15" name="Picture 6" descr="https://iphonemix.ru/image/cache/catalog/Mac/iMac/Ne%20Retina/8af3674d-4ca2-4fdd-b8bf-205c486c50d9-1000x10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351" y="2402239"/>
              <a:ext cx="4347381" cy="434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5470" y="2949357"/>
              <a:ext cx="3593142" cy="21546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538721" y="4738998"/>
              <a:ext cx="5239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800" b="1" kern="0" dirty="0" err="1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otbor.orb.ru</a:t>
              </a:r>
              <a:endParaRPr lang="ru-RU" sz="48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  <a:uLnTx/>
                  <a:uFillTx/>
                </a:rPr>
                <a:t>(</a:t>
              </a:r>
              <a:r>
                <a:rPr lang="ru-RU" sz="2400" b="1" kern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</a:rPr>
                <a:t>Подача и обработка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</a:rPr>
                <a:t>конкурсных заявок</a:t>
              </a:r>
              <a:r>
                <a:rPr kumimoji="0" lang="ru-RU" sz="2400" b="1" i="0" u="none" strike="noStrike" kern="0" cap="none" spc="0" normalizeH="0" baseline="0" noProof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  <a:uLnTx/>
                  <a:uFillTx/>
                </a:rPr>
                <a:t>)</a:t>
              </a:r>
              <a:endParaRPr kumimoji="0" lang="ru-RU" sz="4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30498" y="4738998"/>
              <a:ext cx="4318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8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A9690"/>
                  </a:solidFill>
                </a:rPr>
                <a:t>budget.orb.ru</a:t>
              </a:r>
              <a:endParaRPr lang="ru-RU" sz="48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  <a:uLnTx/>
                  <a:uFillTx/>
                </a:rPr>
                <a:t>(Информационные 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 w="19050">
                    <a:noFill/>
                  </a:ln>
                  <a:solidFill>
                    <a:schemeClr val="accent1">
                      <a:lumMod val="50000"/>
                    </a:schemeClr>
                  </a:solidFill>
                  <a:uLnTx/>
                  <a:uFillTx/>
                </a:rPr>
                <a:t>аналитические материалы)</a:t>
              </a:r>
              <a:endParaRPr kumimoji="0" lang="ru-RU" sz="4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681641" y="1350269"/>
              <a:ext cx="88287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1AF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«Местные инициативы» </a:t>
              </a:r>
              <a:r>
                <a:rPr lang="ru-RU" sz="28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приоритетный проект с </a:t>
              </a:r>
              <a:r>
                <a:rPr lang="ru-RU" sz="2800" b="1" kern="0" dirty="0" smtClean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</a:t>
              </a:r>
              <a:r>
                <a:rPr lang="ru-RU" sz="28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  <a:endParaRPr lang="ru-RU" sz="1200" b="1" kern="0" dirty="0">
                <a:ln w="19050"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1868" y="3340480"/>
              <a:ext cx="1358121" cy="14231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0898" y="3454884"/>
              <a:ext cx="1358121" cy="14231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3951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8477" y="237895"/>
            <a:ext cx="2927648" cy="695061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900" dirty="0">
                <a:ln w="12700">
                  <a:solidFill>
                    <a:schemeClr val="tx1"/>
                  </a:solidFill>
                </a:ln>
                <a:solidFill>
                  <a:srgbClr val="094D87"/>
                </a:solidFill>
                <a:latin typeface="+mj-lt"/>
                <a:ea typeface="+mj-ea"/>
                <a:cs typeface="+mj-cs"/>
              </a:rPr>
              <a:t>Министерство финансов </a:t>
            </a:r>
          </a:p>
          <a:p>
            <a:pPr>
              <a:spcBef>
                <a:spcPct val="0"/>
              </a:spcBef>
              <a:defRPr/>
            </a:pPr>
            <a:r>
              <a:rPr lang="ru-RU" sz="1900" dirty="0">
                <a:ln w="12700">
                  <a:solidFill>
                    <a:schemeClr val="tx1"/>
                  </a:solidFill>
                </a:ln>
                <a:solidFill>
                  <a:srgbClr val="094D87"/>
                </a:solidFill>
                <a:latin typeface="+mj-lt"/>
                <a:ea typeface="+mj-ea"/>
                <a:cs typeface="+mj-cs"/>
              </a:rPr>
              <a:t>Оренбургской области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87755" y="6162939"/>
            <a:ext cx="4320480" cy="695061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579159"/>
            <a:ext cx="10750219" cy="2642724"/>
          </a:xfrm>
        </p:spPr>
        <p:txBody>
          <a:bodyPr>
            <a:noAutofit/>
          </a:bodyPr>
          <a:lstStyle/>
          <a:p>
            <a:r>
              <a:rPr lang="ru-RU" sz="48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1AF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«Документы, необходимые для участия в конкурсном отборе проектов развития общественной инфраструктуры, основанных на местных инициативах»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48507" y="5048262"/>
            <a:ext cx="4129979" cy="695061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lvl="0" algn="r">
              <a:spcBef>
                <a:spcPct val="0"/>
              </a:spcBef>
            </a:pPr>
            <a:endParaRPr lang="ru-RU" b="1" dirty="0" smtClean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" y="104109"/>
            <a:ext cx="1035032" cy="108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9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8793" y="190477"/>
            <a:ext cx="9860719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>
              <a:spcBef>
                <a:spcPct val="0"/>
              </a:spcBef>
              <a:buNone/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4000" dirty="0">
                <a:solidFill>
                  <a:srgbClr val="094D87"/>
                </a:solidFill>
              </a:rPr>
              <a:t>Перечень документов</a:t>
            </a:r>
            <a:br>
              <a:rPr lang="ru-RU" sz="4000" dirty="0">
                <a:solidFill>
                  <a:srgbClr val="094D87"/>
                </a:solidFill>
              </a:rPr>
            </a:br>
            <a:r>
              <a:rPr lang="ru-RU" sz="4000" dirty="0">
                <a:solidFill>
                  <a:srgbClr val="094D87"/>
                </a:solidFill>
              </a:rPr>
              <a:t>на участие в конкурсном отборе</a:t>
            </a:r>
            <a:r>
              <a:rPr lang="en-US" sz="4000" dirty="0">
                <a:solidFill>
                  <a:srgbClr val="094D87"/>
                </a:solidFill>
              </a:rPr>
              <a:t>:</a:t>
            </a:r>
            <a:endParaRPr lang="ru-RU" sz="4000" dirty="0">
              <a:solidFill>
                <a:srgbClr val="094D87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59539" y="1951111"/>
            <a:ext cx="11034305" cy="3714483"/>
            <a:chOff x="395536" y="1166670"/>
            <a:chExt cx="8275729" cy="27858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41713" y="1882228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Протокол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собрания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граждан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по определению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проекта </a:t>
              </a:r>
            </a:p>
            <a:p>
              <a:pPr algn="just"/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(листы регистрации, фотографии, результаты анкетирования)</a:t>
              </a:r>
              <a:endParaRPr lang="ru-RU" sz="24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с вырезом 6"/>
            <p:cNvSpPr/>
            <p:nvPr/>
          </p:nvSpPr>
          <p:spPr>
            <a:xfrm>
              <a:off x="402272" y="1172758"/>
              <a:ext cx="687590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41713" y="3340464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Обязательство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муниципального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образования п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о финансированию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проекта</a:t>
              </a:r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>
              <a:off x="395536" y="2638386"/>
              <a:ext cx="694326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право с вырезом 10"/>
            <p:cNvSpPr/>
            <p:nvPr/>
          </p:nvSpPr>
          <p:spPr>
            <a:xfrm>
              <a:off x="402272" y="3316896"/>
              <a:ext cx="693431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41713" y="1166670"/>
              <a:ext cx="7429552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Заявка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для участия в конкурсном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отборе</a:t>
              </a:r>
              <a:endParaRPr lang="ru-RU" sz="24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41713" y="2590496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Протокол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собрания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граждан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по определению параметров проекта </a:t>
              </a:r>
              <a:endParaRPr lang="ru-RU" sz="2400" b="1" dirty="0" smtClean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листы регистрации, </a:t>
              </a: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фотографии)</a:t>
              </a:r>
              <a:endParaRPr lang="ru-RU" sz="24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>
              <a:off x="395536" y="1929956"/>
              <a:ext cx="693431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50" y="190478"/>
            <a:ext cx="1191069" cy="124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79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4683" y="190477"/>
            <a:ext cx="9902892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br>
              <a:rPr lang="ru-RU" sz="4000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на участие в конкурсном отборе</a:t>
            </a:r>
            <a:r>
              <a:rPr lang="en-US" sz="4000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094D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4463" y="1947759"/>
            <a:ext cx="11043286" cy="4536663"/>
            <a:chOff x="388800" y="1166670"/>
            <a:chExt cx="8282465" cy="34565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41713" y="1882228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100" b="1" dirty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Гарантийное письмо от депутата Законодательного Собрания Оренбургской области (социально значимые мероприятия)</a:t>
              </a:r>
            </a:p>
          </p:txBody>
        </p:sp>
        <p:sp>
          <p:nvSpPr>
            <p:cNvPr id="7" name="Стрелка вправо с вырезом 6"/>
            <p:cNvSpPr/>
            <p:nvPr/>
          </p:nvSpPr>
          <p:spPr>
            <a:xfrm>
              <a:off x="395536" y="1215499"/>
              <a:ext cx="687590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35992" y="4011167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Копии положительного заключения </a:t>
              </a:r>
              <a:endParaRPr lang="ru-RU" sz="2400" b="1" dirty="0" smtClean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ru-RU" sz="24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государственной </a:t>
              </a:r>
              <a:r>
                <a:rPr lang="ru-RU" sz="24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экспертизы проекта</a:t>
              </a:r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>
              <a:off x="395536" y="2638386"/>
              <a:ext cx="694326" cy="522058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право с вырезом 10"/>
            <p:cNvSpPr/>
            <p:nvPr/>
          </p:nvSpPr>
          <p:spPr>
            <a:xfrm>
              <a:off x="395536" y="3340464"/>
              <a:ext cx="693431" cy="522058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41713" y="1166670"/>
              <a:ext cx="7429552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1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Гарантийные письма от организаций и других внебюджетных источников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35993" y="3250454"/>
              <a:ext cx="7427168" cy="6704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ru-RU" sz="21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Копии документов, подтверждающие объем необходимых работ и услуг в рамках реализации проекта (копии сметной документации), коммерческие предложения</a:t>
              </a:r>
              <a:endParaRPr lang="en-US" sz="21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>
              <a:off x="395536" y="1929956"/>
              <a:ext cx="693431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право с вырезом 15"/>
            <p:cNvSpPr/>
            <p:nvPr/>
          </p:nvSpPr>
          <p:spPr>
            <a:xfrm>
              <a:off x="388800" y="2618392"/>
              <a:ext cx="694326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трелка вправо с вырезом 18"/>
            <p:cNvSpPr/>
            <p:nvPr/>
          </p:nvSpPr>
          <p:spPr>
            <a:xfrm>
              <a:off x="388800" y="3320470"/>
              <a:ext cx="693431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663878" y="3771365"/>
            <a:ext cx="9902891" cy="803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ru-RU" sz="2100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решения о введении самообложения граждан на территории </a:t>
            </a:r>
            <a:endParaRPr lang="ru-RU" sz="2100" b="1" dirty="0" smtClean="0">
              <a:solidFill>
                <a:srgbClr val="094D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100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области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44463" y="5691245"/>
            <a:ext cx="924575" cy="685189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50" y="190478"/>
            <a:ext cx="1191069" cy="124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352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8341" y="6414728"/>
            <a:ext cx="2844800" cy="365125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28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1371" y="1892829"/>
            <a:ext cx="11217233" cy="3992237"/>
            <a:chOff x="373157" y="2427734"/>
            <a:chExt cx="8310091" cy="26235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49344" y="2427734"/>
              <a:ext cx="7427168" cy="6800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Копии документов, подтверждающих право собственности </a:t>
              </a:r>
              <a:r>
                <a:rPr lang="ru-RU" sz="20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муниципального образования </a:t>
              </a:r>
              <a:r>
                <a:rPr lang="ru-RU" sz="20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на объект общественной </a:t>
              </a:r>
              <a:r>
                <a:rPr lang="ru-RU" sz="20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инфраструктуры</a:t>
              </a:r>
              <a:endPara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>
              <a:off x="378998" y="2553748"/>
              <a:ext cx="717599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56080" y="3177806"/>
              <a:ext cx="7427168" cy="560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ru-RU" sz="20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Копии информационных материалов, подтверждающие привлечение </a:t>
              </a:r>
              <a:r>
                <a:rPr lang="ru-RU" sz="20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СМИ</a:t>
              </a:r>
              <a:endParaRPr lang="en-US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трелка вправо с вырезом 10"/>
            <p:cNvSpPr/>
            <p:nvPr/>
          </p:nvSpPr>
          <p:spPr>
            <a:xfrm>
              <a:off x="373157" y="3197227"/>
              <a:ext cx="716704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49344" y="3851513"/>
              <a:ext cx="7427168" cy="612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Фотографии, свидетельствующие о неудовлетворительном состоянии объекта, предлагаемого для реализации в рамках проекта</a:t>
              </a:r>
            </a:p>
          </p:txBody>
        </p:sp>
        <p:sp>
          <p:nvSpPr>
            <p:cNvPr id="13" name="Стрелка вправо с вырезом 12"/>
            <p:cNvSpPr/>
            <p:nvPr/>
          </p:nvSpPr>
          <p:spPr>
            <a:xfrm>
              <a:off x="385734" y="3896518"/>
              <a:ext cx="710863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56080" y="4618572"/>
              <a:ext cx="7427168" cy="3433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ru-RU" sz="2000" b="1" dirty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Опись представленных </a:t>
              </a:r>
              <a:r>
                <a:rPr lang="ru-RU" sz="2000" b="1" dirty="0" smtClean="0">
                  <a:solidFill>
                    <a:srgbClr val="094D87"/>
                  </a:solidFill>
                  <a:latin typeface="Times New Roman" pitchFamily="18" charset="0"/>
                  <a:cs typeface="Times New Roman" pitchFamily="18" charset="0"/>
                </a:rPr>
                <a:t>документов</a:t>
              </a:r>
              <a:endParaRPr lang="ru-RU" sz="2000" b="1" dirty="0"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Стрелка вправо с вырезом 18"/>
            <p:cNvSpPr/>
            <p:nvPr/>
          </p:nvSpPr>
          <p:spPr>
            <a:xfrm>
              <a:off x="385734" y="4529237"/>
              <a:ext cx="710863" cy="522058"/>
            </a:xfrm>
            <a:prstGeom prst="notch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50" y="137906"/>
            <a:ext cx="1191069" cy="124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778793" y="190477"/>
            <a:ext cx="9860719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>
              <a:spcBef>
                <a:spcPct val="0"/>
              </a:spcBef>
              <a:buNone/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4000" dirty="0">
                <a:solidFill>
                  <a:srgbClr val="094D87"/>
                </a:solidFill>
              </a:rPr>
              <a:t>Перечень документов</a:t>
            </a:r>
            <a:br>
              <a:rPr lang="ru-RU" sz="4000" dirty="0">
                <a:solidFill>
                  <a:srgbClr val="094D87"/>
                </a:solidFill>
              </a:rPr>
            </a:br>
            <a:r>
              <a:rPr lang="ru-RU" sz="4000" dirty="0">
                <a:solidFill>
                  <a:srgbClr val="094D87"/>
                </a:solidFill>
              </a:rPr>
              <a:t>на участие в конкурсном отборе</a:t>
            </a:r>
            <a:r>
              <a:rPr lang="en-US" sz="4000" dirty="0">
                <a:solidFill>
                  <a:srgbClr val="094D87"/>
                </a:solidFill>
              </a:rPr>
              <a:t>:</a:t>
            </a:r>
            <a:endParaRPr lang="ru-RU" sz="4000" dirty="0">
              <a:solidFill>
                <a:srgbClr val="094D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4" y="238125"/>
            <a:ext cx="10515600" cy="13255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732492"/>
            <a:ext cx="10515600" cy="4351338"/>
          </a:xfrm>
          <a:ln>
            <a:solidFill>
              <a:srgbClr val="094D8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и комплект документов представляются организатору конкурсного отбора </a:t>
            </a:r>
            <a:endParaRPr lang="ru-RU" sz="3600" dirty="0" smtClean="0">
              <a:solidFill>
                <a:srgbClr val="094D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</a:t>
            </a:r>
            <a:r>
              <a:rPr lang="ru-RU" sz="4400" b="1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4400" b="1" i="1" u="sng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r>
              <a:rPr lang="ru-RU" sz="4400" b="1" i="1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 smtClean="0">
              <a:solidFill>
                <a:srgbClr val="094D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прошнурованном и пронумерованном </a:t>
            </a:r>
            <a:r>
              <a:rPr lang="ru-RU" sz="3600" dirty="0" smtClean="0"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виде, заверенные печатью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u="sng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 постановления 851-пп)</a:t>
            </a:r>
            <a:endParaRPr lang="ru-RU" sz="3600" u="sng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50" y="137906"/>
            <a:ext cx="1191069" cy="1248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1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35806" y="246512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 проекта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8111" y="1501093"/>
            <a:ext cx="450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Movavi Grotesque Black" panose="020B0803030000020004" pitchFamily="34" charset="-52"/>
                <a:cs typeface="Arial" panose="020B0604020202020204" pitchFamily="34" charset="0"/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5586" y="1714356"/>
            <a:ext cx="5934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Вовлечены </a:t>
            </a:r>
            <a:r>
              <a:rPr lang="ru-RU" sz="3400" b="1" u="sng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3400" b="1" u="sng" dirty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Российской Федерации. В том числе </a:t>
            </a:r>
            <a:r>
              <a:rPr lang="ru-RU" sz="3400" b="1" u="sng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Times New Roman" pitchFamily="18" charset="0"/>
                <a:cs typeface="Times New Roman" pitchFamily="18" charset="0"/>
              </a:rPr>
              <a:t>Оренбургская область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0887" y="3932867"/>
            <a:ext cx="6982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u="sng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обеими палатами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собрания Российской Федерации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049" y="1481906"/>
            <a:ext cx="1755807" cy="20269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115" y="3813217"/>
            <a:ext cx="1823674" cy="1952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84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3640" y="118803"/>
            <a:ext cx="2927648" cy="695061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</a:t>
            </a:r>
          </a:p>
          <a:p>
            <a:pPr lvl="0">
              <a:spcBef>
                <a:spcPct val="0"/>
              </a:spcBef>
            </a:pPr>
            <a:r>
              <a:rPr lang="ru-RU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  <a:endParaRPr lang="ru-RU" sz="16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68" y="118803"/>
            <a:ext cx="548872" cy="635757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887755" y="6162939"/>
            <a:ext cx="4320480" cy="695061"/>
          </a:xfrm>
          <a:prstGeom prst="rect">
            <a:avLst/>
          </a:prstGeom>
          <a:ln w="9525">
            <a:noFill/>
          </a:ln>
        </p:spPr>
        <p:txBody>
          <a:bodyPr vert="horz" lIns="121917" tIns="60958" rIns="121917" bIns="60958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635" y="192686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балльной оценки значения критериев конкурсного отбора проектов развития общественной инфраструктуры, основанных на местных инициативах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3621022"/>
            <a:ext cx="3072341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01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9689592"/>
              </p:ext>
            </p:extLst>
          </p:nvPr>
        </p:nvGraphicFramePr>
        <p:xfrm>
          <a:off x="1086417" y="543209"/>
          <a:ext cx="9913561" cy="570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4340" y="1637556"/>
            <a:ext cx="793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1A6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млн. рублей</a:t>
            </a:r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1A6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млн. 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492632" y="1827849"/>
            <a:ext cx="1455938" cy="204187"/>
          </a:xfrm>
          <a:prstGeom prst="rightArrow">
            <a:avLst/>
          </a:prstGeom>
          <a:solidFill>
            <a:srgbClr val="1A6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473" y="2160662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A9690"/>
                </a:solidFill>
              </a:rPr>
              <a:t>(</a:t>
            </a:r>
            <a:r>
              <a:rPr lang="en-US" b="1" dirty="0" smtClean="0">
                <a:solidFill>
                  <a:srgbClr val="2A9690"/>
                </a:solidFill>
              </a:rPr>
              <a:t>I</a:t>
            </a:r>
            <a:r>
              <a:rPr lang="ru-RU" b="1" dirty="0" smtClean="0">
                <a:solidFill>
                  <a:srgbClr val="2A9690"/>
                </a:solidFill>
              </a:rPr>
              <a:t> конкурсный отбор)</a:t>
            </a:r>
            <a:endParaRPr lang="ru-RU" b="1" dirty="0">
              <a:solidFill>
                <a:srgbClr val="2A96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2357" y="2098993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A9690"/>
                </a:solidFill>
              </a:rPr>
              <a:t>(</a:t>
            </a:r>
            <a:r>
              <a:rPr lang="en-US" b="1" dirty="0" smtClean="0">
                <a:solidFill>
                  <a:srgbClr val="2A9690"/>
                </a:solidFill>
              </a:rPr>
              <a:t>IV</a:t>
            </a:r>
            <a:r>
              <a:rPr lang="ru-RU" b="1" dirty="0" smtClean="0">
                <a:solidFill>
                  <a:srgbClr val="2A9690"/>
                </a:solidFill>
              </a:rPr>
              <a:t> конкурсный отбор)</a:t>
            </a:r>
            <a:endParaRPr lang="ru-RU" b="1" dirty="0">
              <a:solidFill>
                <a:srgbClr val="2A969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6417" y="81544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поданных заявок,</a:t>
            </a:r>
          </a:p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финансирования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4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545" y="1749960"/>
            <a:ext cx="8409524" cy="482857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32096" y="6616765"/>
            <a:ext cx="823864" cy="2004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81544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охвата территорий, участвующих в конкурсном отборе проектов на 2020 год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203753" y="3669432"/>
            <a:ext cx="663870" cy="2057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867623" y="3652657"/>
            <a:ext cx="1548142" cy="16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23072" y="3297649"/>
            <a:ext cx="1796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0C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Новотроицк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562601" y="4395996"/>
            <a:ext cx="1115551" cy="14001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678152" y="4395996"/>
            <a:ext cx="19827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632876" y="4053990"/>
            <a:ext cx="2305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68"/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0C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Комаровский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845526" y="3204978"/>
            <a:ext cx="1441563" cy="18208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288290" y="3204986"/>
            <a:ext cx="1315674" cy="9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7752" y="2854292"/>
            <a:ext cx="1509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0C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Оренбург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778873" y="2752253"/>
            <a:ext cx="832409" cy="2693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11282" y="2751824"/>
            <a:ext cx="1735197" cy="4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69913" y="2436684"/>
            <a:ext cx="2000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094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Илекский район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0565" y="6578531"/>
            <a:ext cx="6109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учета г. Бузулука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в составе округа сельских населенных пунктов)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86417" y="932915"/>
            <a:ext cx="7979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0C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охвачено 3 городских округа* и 1 муниципальный район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13236" y="1158337"/>
            <a:ext cx="5439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690"/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9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 городских округов</a:t>
            </a:r>
          </a:p>
          <a:p>
            <a:pPr defTabSz="995690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28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719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6417" y="91472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конкурсный отбор проектов поддержки местных инициатив на 2020 год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25916" y="5212732"/>
            <a:ext cx="28684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Областная субсидия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149,5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млн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216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рублей</a:t>
            </a:r>
            <a:endParaRPr lang="ru-RU" sz="2800" b="1" dirty="0">
              <a:solidFill>
                <a:srgbClr val="216D8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20849" y="1645906"/>
            <a:ext cx="277383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Спонсоры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AE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14,6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9AE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млн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9AE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рублей</a:t>
            </a:r>
            <a:r>
              <a:rPr lang="ru-RU" sz="2800" b="1" dirty="0" smtClean="0">
                <a:solidFill>
                  <a:srgbClr val="9AE2D6"/>
                </a:solidFill>
              </a:rPr>
              <a:t> </a:t>
            </a:r>
            <a:endParaRPr lang="ru-RU" sz="2800" b="1" dirty="0">
              <a:solidFill>
                <a:srgbClr val="9AE2D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5962" y="5212731"/>
            <a:ext cx="27978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Средства населения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47B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18,4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47B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млн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47B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рублей</a:t>
            </a:r>
            <a:endParaRPr lang="ru-RU" sz="2800" b="1" dirty="0">
              <a:solidFill>
                <a:srgbClr val="47BCB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68728" y="1648015"/>
            <a:ext cx="269208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1A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55,9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31A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млн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1A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anose="020B0803030000020004" pitchFamily="34" charset="-52"/>
                <a:cs typeface="Times New Roman" pitchFamily="18" charset="0"/>
              </a:rPr>
              <a:t>рублей</a:t>
            </a:r>
            <a:endParaRPr lang="ru-RU" sz="2800" b="1" dirty="0">
              <a:solidFill>
                <a:srgbClr val="31A09A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6417" y="932915"/>
            <a:ext cx="7604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Общая стоимость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B061A6"/>
                </a:solidFill>
              </a:rPr>
              <a:t>218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B061A6"/>
                </a:solidFill>
              </a:rPr>
              <a:t>проектов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 –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B061A6"/>
                </a:solidFill>
              </a:rPr>
              <a:t>238,4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C6479"/>
                </a:solidFill>
              </a:rPr>
              <a:t>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B061A6"/>
                </a:solidFill>
              </a:rPr>
              <a:t>млн 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316375534"/>
              </p:ext>
            </p:extLst>
          </p:nvPr>
        </p:nvGraphicFramePr>
        <p:xfrm>
          <a:off x="757255" y="2353714"/>
          <a:ext cx="12323018" cy="279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242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81544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конкурсный отбор проектов поддержки местных инициатив на 2020 год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57600" y="1246182"/>
            <a:ext cx="6381948" cy="4803100"/>
            <a:chOff x="4852109" y="1253186"/>
            <a:chExt cx="6381948" cy="48031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31244" y="1253186"/>
              <a:ext cx="1102813" cy="696400"/>
            </a:xfrm>
            <a:prstGeom prst="roundRect">
              <a:avLst/>
            </a:prstGeom>
            <a:solidFill>
              <a:srgbClr val="21778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A96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11248" y="1314383"/>
              <a:ext cx="775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1679" y="1355531"/>
              <a:ext cx="3122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1C6479"/>
                  </a:solidFill>
                </a:rPr>
                <a:t>Шарлыкский район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0549" y="2144577"/>
              <a:ext cx="3122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B9BAA"/>
                  </a:solidFill>
                </a:rPr>
                <a:t>Ташлинский район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9505" y="2953227"/>
              <a:ext cx="3363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31A19B"/>
                  </a:solidFill>
                </a:rPr>
                <a:t>Саракташский район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0549" y="3744708"/>
              <a:ext cx="3122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0B9B9"/>
                  </a:solidFill>
                </a:rPr>
                <a:t>Тюльганский район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3940" y="4358862"/>
              <a:ext cx="3294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3FD3CB"/>
                  </a:solidFill>
                </a:rPr>
                <a:t>Новосергиевский и Кваркенский районы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52109" y="5225289"/>
              <a:ext cx="4671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 err="1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66DED8"/>
                  </a:solidFill>
                </a:rPr>
                <a:t>Сорочинский</a:t>
              </a:r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66DED8"/>
                  </a:solidFill>
                </a:rPr>
                <a:t> городской округ и Пономаревский район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07" y="1949585"/>
            <a:ext cx="5035258" cy="29380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93574" y="5227796"/>
            <a:ext cx="145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62447" y="2028734"/>
            <a:ext cx="1102813" cy="696400"/>
          </a:xfrm>
          <a:prstGeom prst="roundRect">
            <a:avLst/>
          </a:prstGeom>
          <a:solidFill>
            <a:srgbClr val="25909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FB0A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062447" y="2812653"/>
            <a:ext cx="1102813" cy="696400"/>
          </a:xfrm>
          <a:prstGeom prst="round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062447" y="3586177"/>
            <a:ext cx="1102813" cy="696400"/>
          </a:xfrm>
          <a:prstGeom prst="roundRect">
            <a:avLst/>
          </a:prstGeom>
          <a:solidFill>
            <a:srgbClr val="39ADA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062447" y="4419157"/>
            <a:ext cx="1102813" cy="696400"/>
          </a:xfrm>
          <a:prstGeom prst="roundRect">
            <a:avLst/>
          </a:prstGeom>
          <a:solidFill>
            <a:srgbClr val="38C6B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83551" y="5285583"/>
            <a:ext cx="1102813" cy="696400"/>
          </a:xfrm>
          <a:prstGeom prst="roundRect">
            <a:avLst/>
          </a:prstGeom>
          <a:solidFill>
            <a:srgbClr val="5DD1C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189821" y="2082083"/>
            <a:ext cx="77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00609" y="2889163"/>
            <a:ext cx="77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16737" y="3656068"/>
            <a:ext cx="77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49174" y="4499958"/>
            <a:ext cx="92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23923" y="5367297"/>
            <a:ext cx="92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ru-RU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17275" y="76237"/>
            <a:ext cx="673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инициативного бюджетирования на 2020 год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6654" y="1446468"/>
            <a:ext cx="8439812" cy="21852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состав сельского поселения, входят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C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сельских населенных пункта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более, могут быть представлены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C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заявки</a:t>
            </a:r>
          </a:p>
          <a:p>
            <a:pPr algn="ctr"/>
            <a:endParaRPr lang="ru-RU" sz="24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 </a:t>
            </a:r>
            <a:r>
              <a:rPr lang="ru-RU" sz="2400" b="1" i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13 сельских </a:t>
            </a:r>
            <a:r>
              <a:rPr lang="ru-RU" sz="2400" b="1" i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поселений</a:t>
            </a:r>
            <a:endParaRPr lang="ru-RU" sz="2400" b="1" i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6654" y="4303411"/>
            <a:ext cx="8439812" cy="2123658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конкурсному отбору допускаются проекты по приобретению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C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C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 и оборудования к ней</a:t>
            </a:r>
          </a:p>
          <a:p>
            <a:pPr algn="ctr"/>
            <a:endParaRPr lang="ru-RU" sz="20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31A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подано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4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486" y="1775938"/>
            <a:ext cx="1439659" cy="14396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24" y="4423797"/>
            <a:ext cx="2694676" cy="1457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41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42674" y="115467"/>
            <a:ext cx="673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инициативного бюджетирования на 2020 год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8589" y="4188883"/>
            <a:ext cx="9170234" cy="156966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значимые мероприятия</a:t>
            </a:r>
            <a:endParaRPr lang="ru-RU" sz="40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проект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- 4,5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8589" y="1482446"/>
            <a:ext cx="9170234" cy="184665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самообложение </a:t>
            </a:r>
            <a:r>
              <a:rPr lang="ru-RU" sz="40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</a:p>
          <a:p>
            <a:pPr algn="ctr"/>
            <a:endParaRPr lang="ru-RU" b="1" kern="0" dirty="0" smtClean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введено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населенных пунктах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подавших заявку на конкурсный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</a:t>
            </a:r>
            <a:endParaRPr lang="ru-RU" sz="24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cdn.onlinewebfonts.com/svg/download_596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98" y="1659692"/>
            <a:ext cx="1682800" cy="15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98" y="4393285"/>
            <a:ext cx="1762104" cy="1160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564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576624"/>
              </p:ext>
            </p:extLst>
          </p:nvPr>
        </p:nvGraphicFramePr>
        <p:xfrm>
          <a:off x="0" y="1753509"/>
          <a:ext cx="12191999" cy="4808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91999"/>
              </a:tblGrid>
              <a:tr h="6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31237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Предпочтение жителей Оренбургской области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cdn.onlinewebfonts.com/svg/img_4661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875" y="1922600"/>
            <a:ext cx="570749" cy="4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age.flaticon.com/icons/png/512/12/123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286" y="2538066"/>
            <a:ext cx="512895" cy="4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cdn.onlinewebfonts.com/svg/download_196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72" y="3230179"/>
            <a:ext cx="436584" cy="4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wenahuae.com/core/wp-content/uploads/2017/01/Park-Icon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327" y="3873839"/>
            <a:ext cx="523445" cy="4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dn.onlinewebfonts.com/svg/download_33007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310" y="4564256"/>
            <a:ext cx="479480" cy="5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310" y="5287381"/>
            <a:ext cx="481871" cy="481871"/>
          </a:xfrm>
          <a:prstGeom prst="rect">
            <a:avLst/>
          </a:prstGeom>
        </p:spPr>
      </p:pic>
      <p:pic>
        <p:nvPicPr>
          <p:cNvPr id="12" name="Picture 16" descr="https://www.shareicon.net/data/2016/04/11/748104_game_512x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396" y="5932883"/>
            <a:ext cx="481785" cy="4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27728" y="1879762"/>
            <a:ext cx="6327197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27728" y="2537388"/>
            <a:ext cx="5828299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27728" y="3230179"/>
            <a:ext cx="3477195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27728" y="3896621"/>
            <a:ext cx="3039564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27729" y="4582443"/>
            <a:ext cx="2052516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27728" y="5260311"/>
            <a:ext cx="1635092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27728" y="5958284"/>
            <a:ext cx="442806" cy="468597"/>
          </a:xfrm>
          <a:prstGeom prst="rect">
            <a:avLst/>
          </a:prstGeom>
          <a:solidFill>
            <a:srgbClr val="2A969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095192" y="1877228"/>
            <a:ext cx="5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0665" y="2530961"/>
            <a:ext cx="68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6679" y="3251981"/>
            <a:ext cx="5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8612" y="3911507"/>
            <a:ext cx="5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0519" y="4592083"/>
            <a:ext cx="5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7207" y="5263776"/>
            <a:ext cx="5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5224" y="5958284"/>
            <a:ext cx="36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9390" y="1931288"/>
            <a:ext cx="216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639" y="2545301"/>
            <a:ext cx="279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2000" b="1" dirty="0" smtClean="0"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1348" y="3230179"/>
            <a:ext cx="3645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lang="ru-RU" sz="2000" b="1" dirty="0" smtClean="0"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1344" y="3947827"/>
            <a:ext cx="3645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1345" y="4628779"/>
            <a:ext cx="3645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1344" y="5297822"/>
            <a:ext cx="3645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площадки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1344" y="5921330"/>
            <a:ext cx="3645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площадки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6417" y="932915"/>
            <a:ext cx="760491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на 2020 год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(процент от общего количества проектов)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337399"/>
              </p:ext>
            </p:extLst>
          </p:nvPr>
        </p:nvGraphicFramePr>
        <p:xfrm>
          <a:off x="714703" y="1086417"/>
          <a:ext cx="10909737" cy="48629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55987"/>
                <a:gridCol w="3271756"/>
                <a:gridCol w="3981994"/>
              </a:tblGrid>
              <a:tr h="13309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ln w="127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B0A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ln w="127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Стоимость проекта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9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 smtClean="0">
                          <a:ln w="127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Областная субсидия</a:t>
                      </a:r>
                      <a:endParaRPr lang="ru-RU" sz="3200" b="1" kern="1200" dirty="0">
                        <a:ln w="12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9B9"/>
                    </a:solidFill>
                  </a:tcPr>
                </a:tc>
              </a:tr>
              <a:tr h="1398359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Максимальное значение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4 800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(47 проектов)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80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i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31A19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значение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i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31A19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1 100</a:t>
                      </a:r>
                      <a:endParaRPr lang="ru-RU" sz="3200" b="1" i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rgbClr val="31A19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i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31A19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  <a:endParaRPr lang="ru-RU" sz="3200" b="1" i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rgbClr val="31A19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80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B061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Минимальное значение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rgbClr val="B061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B061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84,4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rgbClr val="B061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srgbClr val="B061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ru-RU" sz="3200" b="1" kern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srgbClr val="B061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6417" y="81544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показатели </a:t>
            </a:r>
            <a:r>
              <a:rPr lang="en-US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отбора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9392" y="543209"/>
            <a:ext cx="360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F9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F9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2F9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</a:t>
            </a:r>
            <a:endParaRPr lang="ru-RU" sz="32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2F9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792127" y="2596056"/>
            <a:ext cx="214058" cy="1124607"/>
          </a:xfrm>
          <a:prstGeom prst="upArrow">
            <a:avLst/>
          </a:prstGeom>
          <a:solidFill>
            <a:srgbClr val="2E75B6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2127" y="4908331"/>
            <a:ext cx="214058" cy="1041007"/>
          </a:xfrm>
          <a:prstGeom prst="downArrow">
            <a:avLst/>
          </a:prstGeom>
          <a:solidFill>
            <a:srgbClr val="B061A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92127" y="4309241"/>
            <a:ext cx="3590687" cy="147145"/>
          </a:xfrm>
          <a:prstGeom prst="rightArrow">
            <a:avLst/>
          </a:prstGeom>
          <a:solidFill>
            <a:srgbClr val="31A1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98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2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32966174"/>
              </p:ext>
            </p:extLst>
          </p:nvPr>
        </p:nvGraphicFramePr>
        <p:xfrm>
          <a:off x="1086417" y="543209"/>
          <a:ext cx="9913561" cy="570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6417" y="312376"/>
            <a:ext cx="7935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вовлеченности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215" y="2447363"/>
            <a:ext cx="365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в </a:t>
            </a: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B061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</a:t>
            </a: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2A9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раза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2A96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6417" y="932915"/>
            <a:ext cx="76049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жителей, принявших участие в идентификации проблемы, тыс.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8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соседними углами 1"/>
          <p:cNvSpPr/>
          <p:nvPr/>
        </p:nvSpPr>
        <p:spPr>
          <a:xfrm rot="10800000">
            <a:off x="1053737" y="2371"/>
            <a:ext cx="10084526" cy="729149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846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субъектов Российской Федерации </a:t>
            </a:r>
            <a:endParaRPr lang="ru-RU" sz="2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837F0F3F-C4AD-454D-8246-D68AC525E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789" y="822442"/>
            <a:ext cx="9366422" cy="5869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05" y="39266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08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149017"/>
            <a:ext cx="963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заявок - победителей </a:t>
            </a:r>
            <a:r>
              <a:rPr lang="en-US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отбора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395867" y="2097860"/>
            <a:ext cx="6344188" cy="3987504"/>
            <a:chOff x="4838819" y="1835228"/>
            <a:chExt cx="6315476" cy="397724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845706" y="4991971"/>
              <a:ext cx="1308587" cy="820506"/>
            </a:xfrm>
            <a:prstGeom prst="roundRect">
              <a:avLst/>
            </a:prstGeom>
            <a:solidFill>
              <a:srgbClr val="39ADA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9276" y="2066994"/>
              <a:ext cx="3158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1C6479"/>
                  </a:solidFill>
                </a:rPr>
                <a:t>Тюльганский район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9650" y="3098748"/>
              <a:ext cx="3158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B9BAA"/>
                  </a:solidFill>
                </a:rPr>
                <a:t>Шарлыкский район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95810" y="4130502"/>
              <a:ext cx="340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31A19B"/>
                  </a:solidFill>
                </a:rPr>
                <a:t>Саракташский район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8819" y="5185442"/>
              <a:ext cx="4638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0B9B9"/>
                  </a:solidFill>
                </a:rPr>
                <a:t>Сорочинский городской округ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9845708" y="1835228"/>
              <a:ext cx="1308587" cy="820506"/>
            </a:xfrm>
            <a:prstGeom prst="roundRect">
              <a:avLst/>
            </a:prstGeom>
            <a:solidFill>
              <a:srgbClr val="21778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A969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0159" y="1974662"/>
              <a:ext cx="919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13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9845707" y="2888550"/>
              <a:ext cx="1308587" cy="820506"/>
            </a:xfrm>
            <a:prstGeom prst="roundRect">
              <a:avLst/>
            </a:prstGeom>
            <a:solidFill>
              <a:srgbClr val="25909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B0AE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845707" y="3911064"/>
              <a:ext cx="1308587" cy="820506"/>
            </a:xfrm>
            <a:prstGeom prst="roundRect">
              <a:avLst/>
            </a:prstGeom>
            <a:solidFill>
              <a:srgbClr val="2A969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62037" y="4053597"/>
              <a:ext cx="919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11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80138" y="5093110"/>
              <a:ext cx="919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10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40159" y="2983367"/>
              <a:ext cx="919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12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34" y="2472624"/>
            <a:ext cx="5035258" cy="29380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323" y="722404"/>
            <a:ext cx="1787568" cy="178756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027798" y="792340"/>
            <a:ext cx="4108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5690"/>
            <a:r>
              <a:rPr lang="ru-RU" sz="8800" dirty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120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2A9690"/>
                </a:solidFill>
                <a:latin typeface="Movavi Grotesque Black" panose="020B0803030000020004" pitchFamily="34" charset="-52"/>
              </a:rPr>
              <a:t>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B061A6"/>
                </a:solidFill>
                <a:latin typeface="Movavi Grotesque Black" panose="020B0803030000020004" pitchFamily="34" charset="-52"/>
              </a:rPr>
              <a:t>проектов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B061A6"/>
              </a:solidFill>
              <a:latin typeface="Movavi Grotesque Black" panose="020B080303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1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312376"/>
            <a:ext cx="962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эффективность – все заявки признаны победителями</a:t>
            </a:r>
          </a:p>
          <a:p>
            <a:r>
              <a:rPr lang="en-US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b="1" dirty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отбора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557" y="1994261"/>
            <a:ext cx="3762811" cy="418261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53440" y="1994262"/>
            <a:ext cx="7062652" cy="3830684"/>
            <a:chOff x="418011" y="2316963"/>
            <a:chExt cx="5952055" cy="3251274"/>
          </a:xfrm>
        </p:grpSpPr>
        <p:sp>
          <p:nvSpPr>
            <p:cNvPr id="34" name="TextBox 33"/>
            <p:cNvSpPr txBox="1"/>
            <p:nvPr/>
          </p:nvSpPr>
          <p:spPr>
            <a:xfrm>
              <a:off x="418011" y="2446488"/>
              <a:ext cx="4638985" cy="39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1C6479"/>
                  </a:solidFill>
                </a:rPr>
                <a:t>Сорочинский городской округ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31" y="4815536"/>
              <a:ext cx="4638985" cy="70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0B9B9"/>
                  </a:solidFill>
                </a:rPr>
                <a:t>г. Орск, г. Медногорск, </a:t>
              </a:r>
            </a:p>
            <a:p>
              <a:pPr algn="r"/>
              <a:r>
                <a:rPr lang="ru-RU" sz="2400" b="1" kern="0" dirty="0" err="1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0B9B9"/>
                  </a:solidFill>
                </a:rPr>
                <a:t>Грачевский</a:t>
              </a:r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40B9B9"/>
                  </a:solidFill>
                </a:rPr>
                <a:t> район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9908" y="3298201"/>
              <a:ext cx="4290643" cy="39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 err="1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B9BAA"/>
                  </a:solidFill>
                </a:rPr>
                <a:t>Ясненский</a:t>
              </a:r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2B9BAA"/>
                  </a:solidFill>
                </a:rPr>
                <a:t> городской округ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5058" y="4096378"/>
              <a:ext cx="3402368" cy="39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kern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31A19B"/>
                  </a:solidFill>
                </a:rPr>
                <a:t>Новоорский район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241539" y="2316963"/>
              <a:ext cx="1102813" cy="696400"/>
            </a:xfrm>
            <a:prstGeom prst="roundRect">
              <a:avLst/>
            </a:prstGeom>
            <a:solidFill>
              <a:srgbClr val="21778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A969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21543" y="2378160"/>
              <a:ext cx="775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10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238002" y="3139583"/>
              <a:ext cx="1102813" cy="696400"/>
            </a:xfrm>
            <a:prstGeom prst="roundRect">
              <a:avLst/>
            </a:prstGeom>
            <a:solidFill>
              <a:srgbClr val="25909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B0AE"/>
                </a:solidFill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5263415" y="3952390"/>
              <a:ext cx="1102813" cy="696400"/>
            </a:xfrm>
            <a:prstGeom prst="roundRect">
              <a:avLst/>
            </a:prstGeom>
            <a:solidFill>
              <a:srgbClr val="2A969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01577" y="4028900"/>
              <a:ext cx="775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267253" y="4871837"/>
              <a:ext cx="1102813" cy="696400"/>
            </a:xfrm>
            <a:prstGeom prst="roundRect">
              <a:avLst/>
            </a:prstGeom>
            <a:solidFill>
              <a:srgbClr val="39ADA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1543" y="4941728"/>
              <a:ext cx="775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01576" y="3199100"/>
              <a:ext cx="775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6</a:t>
              </a:r>
              <a:endPara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54" y="3783987"/>
            <a:ext cx="2246085" cy="22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0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086416" cy="1086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417" y="81544"/>
            <a:ext cx="1089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проектов развития общественной инфраструктуры, основанных на местных инициативах, на 2020 год</a:t>
            </a:r>
            <a:endParaRPr lang="ru-RU" sz="2400" b="1" dirty="0">
              <a:solidFill>
                <a:srgbClr val="2A9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472828331"/>
              </p:ext>
            </p:extLst>
          </p:nvPr>
        </p:nvGraphicFramePr>
        <p:xfrm>
          <a:off x="181070" y="217285"/>
          <a:ext cx="11184398" cy="560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http://cdn.onlinewebfonts.com/svg/download_596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17" y="5954047"/>
            <a:ext cx="471761" cy="4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5935" y="5818306"/>
            <a:ext cx="1399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A96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www.lucasdelgado.com.ar/idioms/img/malet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198" y="5878581"/>
            <a:ext cx="638560" cy="5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59338" y="5844618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спонсорская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A96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1409" y="5954047"/>
            <a:ext cx="615673" cy="4055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17082" y="5818305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местный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A96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21742" y="5851035"/>
            <a:ext cx="625007" cy="6250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536609" y="5817133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областной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A96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2A96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351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59606" y="262955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местных инициатив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01015" y="1738259"/>
            <a:ext cx="9718519" cy="4019830"/>
            <a:chOff x="1076728" y="1596216"/>
            <a:chExt cx="9718519" cy="4019830"/>
          </a:xfrm>
        </p:grpSpPr>
        <p:sp>
          <p:nvSpPr>
            <p:cNvPr id="17" name="TextBox 16"/>
            <p:cNvSpPr txBox="1"/>
            <p:nvPr/>
          </p:nvSpPr>
          <p:spPr>
            <a:xfrm>
              <a:off x="4223657" y="1633973"/>
              <a:ext cx="6571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года отобрано 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 инициатив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общей стоимостью 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335 млн. рублей</a:t>
              </a:r>
              <a:endParaRPr lang="ru-RU" sz="2400" b="1" u="sng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(Вклад областного бюджета 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213 млн. рублей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23656" y="4053163"/>
              <a:ext cx="59131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2017 году вовлечено 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тыс. человек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 2020 году –</a:t>
              </a:r>
              <a:r>
                <a:rPr lang="ru-RU" sz="28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 тыс. человек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Рост в 6,5 раза.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8450" y="3775552"/>
              <a:ext cx="1840494" cy="1840494"/>
            </a:xfrm>
            <a:prstGeom prst="rect">
              <a:avLst/>
            </a:prstGeom>
          </p:spPr>
        </p:pic>
        <p:pic>
          <p:nvPicPr>
            <p:cNvPr id="30" name="Picture 12" descr="C:\Users\user\Desktop\выбор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28" y="1596216"/>
              <a:ext cx="3123938" cy="17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48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59607" y="26295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участников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50009" y="1514517"/>
            <a:ext cx="8561973" cy="4166174"/>
            <a:chOff x="1574801" y="1763092"/>
            <a:chExt cx="8561973" cy="4166174"/>
          </a:xfrm>
        </p:grpSpPr>
        <p:sp>
          <p:nvSpPr>
            <p:cNvPr id="9" name="TextBox 8"/>
            <p:cNvSpPr txBox="1"/>
            <p:nvPr/>
          </p:nvSpPr>
          <p:spPr>
            <a:xfrm>
              <a:off x="4223655" y="1828777"/>
              <a:ext cx="5479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b="1" u="sng" dirty="0" smtClean="0">
                  <a:ln>
                    <a:solidFill>
                      <a:schemeClr val="tx1"/>
                    </a:solidFill>
                  </a:ln>
                  <a:solidFill>
                    <a:srgbClr val="D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Самые неактивные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города Бугуруслан, Новотроицк, Оренбург, ЗАТО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Комаровский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3655" y="3793314"/>
              <a:ext cx="591311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Самые активные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Шарлыкский район – 37 заявок,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Сорочинский ГО –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 заявки, Тюльганский район – 21 заявка, Бузулукский и Саракташский районы – по 20 заявок, Оренбургский район – 18 заявок.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4801" y="3719466"/>
              <a:ext cx="2209800" cy="2209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711144" y="1763092"/>
              <a:ext cx="1937113" cy="1454811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1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3408" y="116173"/>
            <a:ext cx="673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 доходов, отражающие поступление средств в бюджет МО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2892" y="1241006"/>
            <a:ext cx="9170234" cy="175432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из областного бюджета:</a:t>
            </a:r>
            <a:endParaRPr lang="ru-RU" sz="36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kern="0" dirty="0" smtClean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2 02 29999 04 0000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«Прочие субсидии бюджетам сельских поселений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2892" y="3464608"/>
            <a:ext cx="9170234" cy="26776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организаций:</a:t>
            </a:r>
            <a:endParaRPr lang="ru-RU" sz="36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kern="0" dirty="0" smtClean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2 04 05099 10 0000 150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безвозмездные поступления от негосударственных организаций в бюджеты сельских поселений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79" y="2706582"/>
            <a:ext cx="2535784" cy="1961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1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25741" y="115467"/>
            <a:ext cx="673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 доходов, отражающие поступление средств в бюджет МО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663" y="1390113"/>
            <a:ext cx="9170234" cy="230832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физических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лиц:</a:t>
            </a:r>
            <a:endParaRPr lang="ru-RU" sz="3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2 07 05030 10 0000 150 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безвозмездные поступления в бюджеты сельских поселений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3663" y="3914262"/>
            <a:ext cx="9170234" cy="181588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самообложения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граждан: </a:t>
            </a:r>
            <a:endParaRPr lang="ru-RU" sz="3200" b="1" kern="0" dirty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1 17 14030 10 00000 150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самообложения граждан, зачисляемые в бюджеты сельских поселений</a:t>
            </a:r>
            <a:r>
              <a:rPr lang="ru-RU" sz="24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79" y="2706582"/>
            <a:ext cx="2535784" cy="1961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79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08806" y="262956"/>
            <a:ext cx="673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областной субсидии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663" y="1390113"/>
            <a:ext cx="9170234" cy="521681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субсидии из областного бюджета осуществляется при наличии:</a:t>
            </a:r>
          </a:p>
          <a:p>
            <a:pPr algn="just"/>
            <a:endParaRPr lang="ru-RU" sz="1100" b="1" kern="0" dirty="0" smtClean="0">
              <a:ln w="95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программ;</a:t>
            </a:r>
          </a:p>
          <a:p>
            <a:pPr algn="just"/>
            <a:endParaRPr lang="ru-RU" sz="1100" b="1" kern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31A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C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 об утверждении расходного обязательства;</a:t>
            </a:r>
          </a:p>
          <a:p>
            <a:pPr algn="just"/>
            <a:endParaRPr lang="ru-RU" sz="1100" b="1" kern="0" dirty="0">
              <a:ln w="9525">
                <a:solidFill>
                  <a:prstClr val="black"/>
                </a:solidFill>
                <a:prstDash val="solid"/>
              </a:ln>
              <a:solidFill>
                <a:srgbClr val="31A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субсидии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</a:t>
            </a:r>
            <a:r>
              <a:rPr lang="ru-RU" sz="3200" b="1" kern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31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муниципальных дорожных фондов.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58" y="2903870"/>
            <a:ext cx="2189298" cy="2189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4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919" y="2058326"/>
            <a:ext cx="10932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94D8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Инициативное бюджетирование в Оренбургской области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94D8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919" y="26295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Оренбургской </a:t>
            </a:r>
            <a:r>
              <a:rPr lang="ru-RU" sz="2400" b="1" dirty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8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6" y="89101"/>
            <a:ext cx="698764" cy="8093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35770" y="6263895"/>
            <a:ext cx="2947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solidFill>
                  <a:srgbClr val="0C4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Оренбург, 2019</a:t>
            </a:r>
            <a:endParaRPr lang="ru-RU" sz="2400" b="1" dirty="0">
              <a:solidFill>
                <a:srgbClr val="0C4B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964" y="3381765"/>
            <a:ext cx="2882130" cy="28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9156" y="373800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35065" y="1661377"/>
            <a:ext cx="2493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95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Movavi Grotesque Black" panose="020B0803030000020004" pitchFamily="34" charset="-52"/>
                <a:cs typeface="Arial" panose="020B0604020202020204" pitchFamily="34" charset="0"/>
              </a:rPr>
              <a:t>гарантии</a:t>
            </a:r>
            <a:endParaRPr lang="ru-RU" sz="2000" kern="0" dirty="0">
              <a:solidFill>
                <a:prstClr val="black"/>
              </a:solidFill>
              <a:latin typeface="Movavi Grotesque Black" panose="020B0803030000020004" pitchFamily="34" charset="-52"/>
              <a:cs typeface="Arial" panose="020B0604020202020204" pitchFamily="34" charset="0"/>
            </a:endParaRPr>
          </a:p>
        </p:txBody>
      </p:sp>
      <p:pic>
        <p:nvPicPr>
          <p:cNvPr id="15" name="Picture 6" descr="http://abali.ru/wp-content/uploads/2013/12/gerb_minfina_ministersva_finans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12" y="1514233"/>
            <a:ext cx="1345624" cy="163950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31868" y="1495965"/>
            <a:ext cx="871787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«Об общих принципах организации местного самоуправления в Российской Федерации»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785271177"/>
              </p:ext>
            </p:extLst>
          </p:nvPr>
        </p:nvGraphicFramePr>
        <p:xfrm>
          <a:off x="867512" y="3317687"/>
          <a:ext cx="11919292" cy="272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633" y="3415345"/>
            <a:ext cx="1200230" cy="11211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511" y="4976982"/>
            <a:ext cx="1200230" cy="1121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886" y="115466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51816" y="4581130"/>
            <a:ext cx="2844800" cy="365125"/>
          </a:xfrm>
        </p:spPr>
        <p:txBody>
          <a:bodyPr/>
          <a:lstStyle/>
          <a:p>
            <a:fld id="{D4CB8345-EC9A-4631-8DA7-0545DFA1DC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79" y="1445621"/>
            <a:ext cx="5716472" cy="35400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9525" y="5143453"/>
            <a:ext cx="5502827" cy="10618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minfin.orb.ru</a:t>
            </a:r>
          </a:p>
          <a:p>
            <a:pPr algn="ctr"/>
            <a:r>
              <a:rPr lang="ru-RU" b="1" dirty="0" smtClean="0">
                <a:ln w="1905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(переход с главного меню)</a:t>
            </a:r>
            <a:endParaRPr lang="ru-RU" b="1" dirty="0">
              <a:ln w="1905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0643" y="4342077"/>
            <a:ext cx="1536171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pic>
        <p:nvPicPr>
          <p:cNvPr id="15" name="Picture 3" descr="C:\Users\user\Desktop\палец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743" y="4581130"/>
            <a:ext cx="421099" cy="48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80043" y="5143453"/>
            <a:ext cx="550282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3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budget.orb.ru</a:t>
            </a:r>
            <a:endParaRPr lang="ru-RU" sz="43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b="1" dirty="0" smtClean="0">
                <a:ln w="1905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(«Формирование бюджета» -  «Инициативное бюджетирование»)</a:t>
            </a:r>
            <a:endParaRPr lang="ru-RU" sz="4300" b="1" dirty="0">
              <a:ln w="19050">
                <a:solidFill>
                  <a:schemeClr val="tx1"/>
                </a:solidFill>
              </a:ln>
              <a:solidFill>
                <a:srgbClr val="B4D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459834"/>
            <a:ext cx="5625556" cy="352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95467" y="182008"/>
            <a:ext cx="10747552" cy="5851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Инициативное бюджетирование в Оренбургской области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403" y="115467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2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6" y="89101"/>
            <a:ext cx="698764" cy="80937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92340" y="262956"/>
            <a:ext cx="771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база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436453" y="1215433"/>
            <a:ext cx="1595556" cy="1604088"/>
            <a:chOff x="2510328" y="1318025"/>
            <a:chExt cx="1595556" cy="16040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0328" y="1318025"/>
              <a:ext cx="1595556" cy="1604088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3069270" y="1658404"/>
              <a:ext cx="45076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Movavi Grotesque Black" panose="020B0803030000020004" pitchFamily="34" charset="-52"/>
                  <a:cs typeface="Arial" panose="020B0604020202020204" pitchFamily="34" charset="0"/>
                </a:rPr>
                <a:t>1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436453" y="2981919"/>
            <a:ext cx="1595556" cy="1604088"/>
            <a:chOff x="2496874" y="3131376"/>
            <a:chExt cx="1595556" cy="160408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6874" y="3131376"/>
              <a:ext cx="1595556" cy="1604088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2983510" y="3471755"/>
              <a:ext cx="6222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Movavi Grotesque Black" panose="020B0803030000020004" pitchFamily="34" charset="-52"/>
                  <a:cs typeface="Arial" panose="020B0604020202020204" pitchFamily="34" charset="0"/>
                </a:rPr>
                <a:t>2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436453" y="4748405"/>
            <a:ext cx="1595556" cy="1604088"/>
            <a:chOff x="2496874" y="4997864"/>
            <a:chExt cx="1595556" cy="160408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6874" y="4997864"/>
              <a:ext cx="1595556" cy="1604088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2984311" y="5338243"/>
              <a:ext cx="6206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Movavi Grotesque Black" panose="020B0803030000020004" pitchFamily="34" charset="-52"/>
                  <a:cs typeface="Arial" panose="020B0604020202020204" pitchFamily="34" charset="0"/>
                </a:rPr>
                <a:t>3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761807" y="1391907"/>
            <a:ext cx="7319428" cy="1251140"/>
            <a:chOff x="3427069" y="1271990"/>
            <a:chExt cx="7319428" cy="125114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427069" y="1876799"/>
              <a:ext cx="7319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«О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реализации на территории Оренбургской области проектов развития общественной инфраструктуры, основанных на местных </a:t>
              </a:r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инициативах»</a:t>
              </a:r>
              <a:endParaRPr lang="ru-RU" sz="18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322" y="1271990"/>
              <a:ext cx="7224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94D87"/>
                  </a:solidFill>
                </a:rPr>
                <a:t>постановление </a:t>
              </a:r>
              <a:r>
                <a:rPr lang="ru-RU" b="1" dirty="0">
                  <a:solidFill>
                    <a:srgbClr val="094D87"/>
                  </a:solidFill>
                </a:rPr>
                <a:t>Правительства Оренбургской области </a:t>
              </a:r>
              <a:endParaRPr lang="ru-RU" b="1" dirty="0" smtClean="0">
                <a:solidFill>
                  <a:srgbClr val="094D87"/>
                </a:solidFill>
              </a:endParaRPr>
            </a:p>
            <a:p>
              <a:r>
                <a:rPr lang="ru-RU" b="1" dirty="0" smtClean="0">
                  <a:solidFill>
                    <a:srgbClr val="094D87"/>
                  </a:solidFill>
                </a:rPr>
                <a:t>от </a:t>
              </a:r>
              <a:r>
                <a:rPr lang="ru-RU" b="1" dirty="0">
                  <a:solidFill>
                    <a:srgbClr val="094D87"/>
                  </a:solidFill>
                </a:rPr>
                <a:t>14.11.2016 № 851-пп 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61807" y="2879242"/>
            <a:ext cx="7467187" cy="1809442"/>
            <a:chOff x="2468162" y="3098225"/>
            <a:chExt cx="7467187" cy="180944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468162" y="3984337"/>
              <a:ext cx="73251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Правила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предоставления и </a:t>
              </a:r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распределения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субсидии из областного бюджета на реализацию проектов развития общественной инфраструктуры, </a:t>
              </a:r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основанных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на местных инициативах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468162" y="3098225"/>
              <a:ext cx="74671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rgbClr val="094D87"/>
                  </a:solidFill>
                </a:rPr>
                <a:t>подпрограмма «Повышение эффективности бюджетных расходов Оренбургской области» (утверждена постановлением Правительства области от 30.04.2013 № 353-пп, от 25.12.2018 № 886-пп)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61807" y="5042617"/>
            <a:ext cx="7347770" cy="1015663"/>
            <a:chOff x="3476671" y="5128725"/>
            <a:chExt cx="7347770" cy="101566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505013" y="5128725"/>
              <a:ext cx="7319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rgbClr val="094D87"/>
                  </a:solidFill>
                </a:rPr>
                <a:t>приказ Минфина области </a:t>
              </a:r>
              <a:r>
                <a:rPr lang="ru-RU" b="1" dirty="0" smtClean="0">
                  <a:solidFill>
                    <a:srgbClr val="094D87"/>
                  </a:solidFill>
                </a:rPr>
                <a:t>от 30.08.2017 </a:t>
              </a:r>
              <a:r>
                <a:rPr lang="ru-RU" b="1" dirty="0">
                  <a:solidFill>
                    <a:srgbClr val="094D87"/>
                  </a:solidFill>
                </a:rPr>
                <a:t>№ 129 </a:t>
              </a:r>
              <a:endParaRPr lang="ru-RU" sz="1800" b="1" dirty="0">
                <a:solidFill>
                  <a:srgbClr val="094D87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476671" y="5498057"/>
              <a:ext cx="7319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«Об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отдельных вопросах реализации проектов развития общественной инфраструктуры, </a:t>
              </a:r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основанных </a:t>
              </a:r>
              <a:r>
                <a:rPr lang="ru-RU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на местных </a:t>
              </a:r>
              <a:r>
                <a:rPr lang="ru-RU" sz="18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инициативах»</a:t>
              </a:r>
              <a:endParaRPr lang="ru-RU" sz="18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84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123\Desktop\Ppt\3 о минфине\518px-Coat_of_arms_of_Orenburg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6" y="89101"/>
            <a:ext cx="698764" cy="80937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92340" y="76237"/>
            <a:ext cx="771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4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реализации инициативного бюджетирования</a:t>
            </a:r>
            <a:endParaRPr lang="ru-RU" sz="2400" b="1" dirty="0">
              <a:solidFill>
                <a:srgbClr val="094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72403" y="1110725"/>
            <a:ext cx="1896115" cy="1896115"/>
          </a:xfrm>
          <a:prstGeom prst="ellipse">
            <a:avLst/>
          </a:prstGeom>
          <a:solidFill>
            <a:srgbClr val="3365A1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C54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92155" y="1145439"/>
            <a:ext cx="1896115" cy="1896115"/>
          </a:xfrm>
          <a:prstGeom prst="ellipse">
            <a:avLst/>
          </a:prstGeom>
          <a:solidFill>
            <a:srgbClr val="3365A1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C54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27642" y="1145438"/>
            <a:ext cx="1896115" cy="1896115"/>
          </a:xfrm>
          <a:prstGeom prst="ellipse">
            <a:avLst/>
          </a:prstGeom>
          <a:solidFill>
            <a:srgbClr val="3365A1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C54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80655" y="634317"/>
            <a:ext cx="12364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ovavi Grotesque Black" pitchFamily="34" charset="-52"/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97339" y="669031"/>
            <a:ext cx="185897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ovavi Grotesque Black" pitchFamily="34" charset="-52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82506" y="669030"/>
            <a:ext cx="185211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ovavi Grotesque Black" pitchFamily="34" charset="-52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4060" y="2972121"/>
            <a:ext cx="355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Сход граждан,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определение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проектов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00859" y="3006837"/>
            <a:ext cx="2974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Подготовка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и подача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заявки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80769" y="3006129"/>
            <a:ext cx="3513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Заседание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региональной </a:t>
            </a:r>
          </a:p>
          <a:p>
            <a:r>
              <a:rPr lang="ru-RU" sz="2800" dirty="0" smtClean="0">
                <a:solidFill>
                  <a:srgbClr val="3365A1"/>
                </a:solidFill>
                <a:latin typeface="Movavi Grotesque Black" pitchFamily="34" charset="-52"/>
              </a:rPr>
              <a:t>комиссии</a:t>
            </a:r>
          </a:p>
        </p:txBody>
      </p:sp>
      <p:pic>
        <p:nvPicPr>
          <p:cNvPr id="27" name="Picture 12" descr="C:\Users\user\Desktop\выбор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21" y="422564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210" y="4357116"/>
            <a:ext cx="1692684" cy="16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 descr="C:\Users\user\Desktop\комисс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965" y="4349340"/>
            <a:ext cx="1811499" cy="18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0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371" y="107936"/>
            <a:ext cx="9579760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конкурсному отбору допускаются объекты общественной инфраструктуры: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56c3b9b93fe490de15f0695654194b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41" y="1809738"/>
            <a:ext cx="2667019" cy="1809763"/>
          </a:xfrm>
          <a:prstGeom prst="rect">
            <a:avLst/>
          </a:prstGeom>
        </p:spPr>
      </p:pic>
      <p:pic>
        <p:nvPicPr>
          <p:cNvPr id="8" name="Рисунок 7" descr="161_p725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68" y="1809740"/>
            <a:ext cx="2413016" cy="1809763"/>
          </a:xfrm>
          <a:prstGeom prst="rect">
            <a:avLst/>
          </a:prstGeom>
        </p:spPr>
      </p:pic>
      <p:pic>
        <p:nvPicPr>
          <p:cNvPr id="9" name="Рисунок 8" descr="IMG_1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65" y="1809738"/>
            <a:ext cx="2558629" cy="18097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1963" y="1238235"/>
            <a:ext cx="3143272" cy="476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Игровые площадки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1989" y="1238235"/>
            <a:ext cx="3333773" cy="476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Автомобильные дороги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16" y="1238235"/>
            <a:ext cx="3143272" cy="476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459" y="3810003"/>
            <a:ext cx="4286280" cy="762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физической культуры</a:t>
            </a:r>
          </a:p>
        </p:txBody>
      </p:sp>
      <p:pic>
        <p:nvPicPr>
          <p:cNvPr id="16" name="Рисунок 15" descr="2150_101001-qohwvcbdrjxz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14" y="4667259"/>
            <a:ext cx="3333773" cy="1904269"/>
          </a:xfrm>
          <a:prstGeom prst="rect">
            <a:avLst/>
          </a:prstGeom>
        </p:spPr>
      </p:pic>
      <p:pic>
        <p:nvPicPr>
          <p:cNvPr id="17" name="Рисунок 16" descr="1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2992" y="4667259"/>
            <a:ext cx="2857520" cy="1904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71989" y="3810003"/>
            <a:ext cx="3714776" cy="762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массового отдыха населения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82016" y="3810003"/>
            <a:ext cx="3619525" cy="7620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библиотечного обслуживания </a:t>
            </a:r>
          </a:p>
        </p:txBody>
      </p:sp>
      <p:pic>
        <p:nvPicPr>
          <p:cNvPr id="20" name="Рисунок 19" descr="biblk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518" y="4667260"/>
            <a:ext cx="2990837" cy="19042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301" y="107073"/>
            <a:ext cx="945632" cy="99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0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1722</Words>
  <Application>Microsoft Office PowerPoint</Application>
  <PresentationFormat>Произвольный</PresentationFormat>
  <Paragraphs>394</Paragraphs>
  <Slides>48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 конкурсному отбору допускаются объекты общественной инфраструктуры:</vt:lpstr>
      <vt:lpstr>Слайд 10</vt:lpstr>
      <vt:lpstr>Новшество конкурсного отбора на 2020 год</vt:lpstr>
      <vt:lpstr>Слайд 12</vt:lpstr>
      <vt:lpstr>В областном бюджете на 2022 год предусмотрено 50 млн рублей</vt:lpstr>
      <vt:lpstr>Слайд 14</vt:lpstr>
      <vt:lpstr>Слайд 15</vt:lpstr>
      <vt:lpstr>Организатор конкурсного отбора –  министерство финансов Оренбургской области осуществляет: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«Документы, необходимые для участия в конкурсном отборе проектов развития общественной инфраструктуры, основанных на местных инициативах»</vt:lpstr>
      <vt:lpstr>Слайд 26</vt:lpstr>
      <vt:lpstr>Слайд 27</vt:lpstr>
      <vt:lpstr>Слайд 28</vt:lpstr>
      <vt:lpstr>!!!Внимание!!!</vt:lpstr>
      <vt:lpstr>Методика балльной оценки значения критериев конкурсного отбора проектов развития общественной инфраструктуры, основанных на местных инициативах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А.Силуанов</dc:creator>
  <cp:lastModifiedBy>Sukhorechka</cp:lastModifiedBy>
  <cp:revision>150</cp:revision>
  <cp:lastPrinted>2019-11-08T10:13:46Z</cp:lastPrinted>
  <dcterms:created xsi:type="dcterms:W3CDTF">2019-10-03T04:54:11Z</dcterms:created>
  <dcterms:modified xsi:type="dcterms:W3CDTF">2020-07-15T09:55:04Z</dcterms:modified>
</cp:coreProperties>
</file>